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147470489" r:id="rId2"/>
    <p:sldId id="2147470492" r:id="rId3"/>
    <p:sldId id="2147470493" r:id="rId4"/>
    <p:sldId id="2147470505" r:id="rId5"/>
    <p:sldId id="2147470506" r:id="rId6"/>
    <p:sldId id="2147470503" r:id="rId7"/>
    <p:sldId id="2147470504" r:id="rId8"/>
    <p:sldId id="2147470510" r:id="rId9"/>
    <p:sldId id="2147470511" r:id="rId10"/>
    <p:sldId id="2147470512" r:id="rId11"/>
    <p:sldId id="2147470513" r:id="rId12"/>
    <p:sldId id="2147470514" r:id="rId13"/>
    <p:sldId id="2147470515" r:id="rId14"/>
    <p:sldId id="2147470518" r:id="rId15"/>
    <p:sldId id="2147470519" r:id="rId16"/>
    <p:sldId id="2147470516" r:id="rId17"/>
    <p:sldId id="2147470517" r:id="rId18"/>
    <p:sldId id="2147470520" r:id="rId19"/>
    <p:sldId id="2147470521" r:id="rId20"/>
    <p:sldId id="2147470522" r:id="rId21"/>
    <p:sldId id="2147470523" r:id="rId22"/>
    <p:sldId id="2147470524" r:id="rId23"/>
    <p:sldId id="2147470495" r:id="rId24"/>
    <p:sldId id="2147470507" r:id="rId25"/>
    <p:sldId id="2147470508" r:id="rId26"/>
    <p:sldId id="2147470509" r:id="rId27"/>
    <p:sldId id="2147470497" r:id="rId28"/>
    <p:sldId id="2147470491" r:id="rId29"/>
    <p:sldId id="2147470487" r:id="rId30"/>
    <p:sldId id="214747049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5B9ED"/>
    <a:srgbClr val="47BDAE"/>
    <a:srgbClr val="30BBDA"/>
    <a:srgbClr val="47BDAF"/>
    <a:srgbClr val="696969"/>
    <a:srgbClr val="1C4D98"/>
    <a:srgbClr val="8BC431"/>
    <a:srgbClr val="97B6BA"/>
    <a:srgbClr val="24A8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4" d="100"/>
          <a:sy n="64" d="100"/>
        </p:scale>
        <p:origin x="978" y="10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vyam Ramani" userId="bfcf8623-1572-4df3-b3fa-9873d665883f" providerId="ADAL" clId="{CA6184A4-39CA-46B3-9CE7-EFA5F07C8D75}"/>
    <pc:docChg chg="custSel modSld">
      <pc:chgData name="Bhavyam Ramani" userId="bfcf8623-1572-4df3-b3fa-9873d665883f" providerId="ADAL" clId="{CA6184A4-39CA-46B3-9CE7-EFA5F07C8D75}" dt="2025-10-09T06:04:03.061" v="790" actId="1035"/>
      <pc:docMkLst>
        <pc:docMk/>
      </pc:docMkLst>
      <pc:sldChg chg="modSp mod">
        <pc:chgData name="Bhavyam Ramani" userId="bfcf8623-1572-4df3-b3fa-9873d665883f" providerId="ADAL" clId="{CA6184A4-39CA-46B3-9CE7-EFA5F07C8D75}" dt="2025-09-02T04:27:27.726" v="414" actId="20577"/>
        <pc:sldMkLst>
          <pc:docMk/>
          <pc:sldMk cId="3449507583" sldId="2147470489"/>
        </pc:sldMkLst>
      </pc:sldChg>
      <pc:sldChg chg="modSp mod modAnim">
        <pc:chgData name="Bhavyam Ramani" userId="bfcf8623-1572-4df3-b3fa-9873d665883f" providerId="ADAL" clId="{CA6184A4-39CA-46B3-9CE7-EFA5F07C8D75}" dt="2025-10-06T08:02:44.020" v="788" actId="1076"/>
        <pc:sldMkLst>
          <pc:docMk/>
          <pc:sldMk cId="1187364388" sldId="2147470491"/>
        </pc:sldMkLst>
        <pc:graphicFrameChg chg="mod modGraphic">
          <ac:chgData name="Bhavyam Ramani" userId="bfcf8623-1572-4df3-b3fa-9873d665883f" providerId="ADAL" clId="{CA6184A4-39CA-46B3-9CE7-EFA5F07C8D75}" dt="2025-10-06T08:02:44.020" v="788" actId="1076"/>
          <ac:graphicFrameMkLst>
            <pc:docMk/>
            <pc:sldMk cId="1187364388" sldId="2147470491"/>
            <ac:graphicFrameMk id="6" creationId="{5527C3AE-23BD-AC05-40BC-F98242B970A0}"/>
          </ac:graphicFrameMkLst>
        </pc:graphicFrameChg>
      </pc:sldChg>
      <pc:sldChg chg="modSp modAnim">
        <pc:chgData name="Bhavyam Ramani" userId="bfcf8623-1572-4df3-b3fa-9873d665883f" providerId="ADAL" clId="{CA6184A4-39CA-46B3-9CE7-EFA5F07C8D75}" dt="2025-09-02T04:30:04.290" v="535" actId="113"/>
        <pc:sldMkLst>
          <pc:docMk/>
          <pc:sldMk cId="2088180620" sldId="2147470492"/>
        </pc:sldMkLst>
      </pc:sldChg>
      <pc:sldChg chg="modSp modAnim">
        <pc:chgData name="Bhavyam Ramani" userId="bfcf8623-1572-4df3-b3fa-9873d665883f" providerId="ADAL" clId="{CA6184A4-39CA-46B3-9CE7-EFA5F07C8D75}" dt="2025-09-02T04:32:04.659" v="720" actId="20577"/>
        <pc:sldMkLst>
          <pc:docMk/>
          <pc:sldMk cId="1739450533" sldId="2147470493"/>
        </pc:sldMkLst>
      </pc:sldChg>
      <pc:sldChg chg="modSp mod modAnim">
        <pc:chgData name="Bhavyam Ramani" userId="bfcf8623-1572-4df3-b3fa-9873d665883f" providerId="ADAL" clId="{CA6184A4-39CA-46B3-9CE7-EFA5F07C8D75}" dt="2025-09-02T04:34:26.566" v="737" actId="21"/>
        <pc:sldMkLst>
          <pc:docMk/>
          <pc:sldMk cId="2034681921" sldId="2147470494"/>
        </pc:sldMkLst>
      </pc:sldChg>
      <pc:sldChg chg="modSp modAnim">
        <pc:chgData name="Bhavyam Ramani" userId="bfcf8623-1572-4df3-b3fa-9873d665883f" providerId="ADAL" clId="{CA6184A4-39CA-46B3-9CE7-EFA5F07C8D75}" dt="2025-09-02T04:35:31.195" v="765" actId="20577"/>
        <pc:sldMkLst>
          <pc:docMk/>
          <pc:sldMk cId="679362563" sldId="2147470497"/>
        </pc:sldMkLst>
      </pc:sldChg>
      <pc:sldChg chg="modSp mod">
        <pc:chgData name="Bhavyam Ramani" userId="bfcf8623-1572-4df3-b3fa-9873d665883f" providerId="ADAL" clId="{CA6184A4-39CA-46B3-9CE7-EFA5F07C8D75}" dt="2025-10-09T06:04:03.061" v="790" actId="1035"/>
        <pc:sldMkLst>
          <pc:docMk/>
          <pc:sldMk cId="2274260014" sldId="2147470506"/>
        </pc:sldMkLst>
        <pc:picChg chg="mod">
          <ac:chgData name="Bhavyam Ramani" userId="bfcf8623-1572-4df3-b3fa-9873d665883f" providerId="ADAL" clId="{CA6184A4-39CA-46B3-9CE7-EFA5F07C8D75}" dt="2025-10-09T06:04:03.061" v="790" actId="1035"/>
          <ac:picMkLst>
            <pc:docMk/>
            <pc:sldMk cId="2274260014" sldId="2147470506"/>
            <ac:picMk id="8" creationId="{B2DF9716-8514-2B92-EE5C-7ED253CC5476}"/>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6" Type="http://schemas.openxmlformats.org/officeDocument/2006/relationships/image" Target="../media/image24.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6" Type="http://schemas.openxmlformats.org/officeDocument/2006/relationships/image" Target="../media/image24.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C7068D-6035-4AFA-971C-6804BDF1F59B}"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7EAE89E-08B3-4D00-A678-D0C4ADC4E3F4}">
      <dgm:prSet custT="1"/>
      <dgm:spPr/>
      <dgm:t>
        <a:bodyPr/>
        <a:lstStyle/>
        <a:p>
          <a:pPr>
            <a:defRPr cap="all"/>
          </a:pPr>
          <a:r>
            <a:rPr lang="en-IN" sz="1400" b="1" dirty="0"/>
            <a:t>Week 1: </a:t>
          </a:r>
          <a:r>
            <a:rPr lang="en-IN" sz="1400" dirty="0"/>
            <a:t>Data Collection, Requirement Analysis &amp; Versioning Setup (DVC/</a:t>
          </a:r>
          <a:r>
            <a:rPr lang="en-IN" sz="1400" dirty="0" err="1"/>
            <a:t>MLflow</a:t>
          </a:r>
          <a:r>
            <a:rPr lang="en-IN" sz="1400" dirty="0"/>
            <a:t>)</a:t>
          </a:r>
          <a:endParaRPr lang="en-US" sz="1400" dirty="0"/>
        </a:p>
      </dgm:t>
    </dgm:pt>
    <dgm:pt modelId="{B4CCA22B-450C-4BF9-8992-9715248A631C}" type="parTrans" cxnId="{7297AC1C-2E24-4C8A-8482-22D0C3B8CE11}">
      <dgm:prSet/>
      <dgm:spPr/>
      <dgm:t>
        <a:bodyPr/>
        <a:lstStyle/>
        <a:p>
          <a:endParaRPr lang="en-US"/>
        </a:p>
      </dgm:t>
    </dgm:pt>
    <dgm:pt modelId="{EE7BDE67-8846-4A17-B337-3DBED3CE5C41}" type="sibTrans" cxnId="{7297AC1C-2E24-4C8A-8482-22D0C3B8CE11}">
      <dgm:prSet/>
      <dgm:spPr/>
      <dgm:t>
        <a:bodyPr/>
        <a:lstStyle/>
        <a:p>
          <a:endParaRPr lang="en-US"/>
        </a:p>
      </dgm:t>
    </dgm:pt>
    <dgm:pt modelId="{C842E61B-D87C-42F3-8607-40D87DEF4725}">
      <dgm:prSet custT="1"/>
      <dgm:spPr/>
      <dgm:t>
        <a:bodyPr/>
        <a:lstStyle/>
        <a:p>
          <a:pPr>
            <a:defRPr cap="all"/>
          </a:pPr>
          <a:r>
            <a:rPr lang="en-IN" sz="1400" b="1" dirty="0"/>
            <a:t>Week 2: </a:t>
          </a:r>
          <a:r>
            <a:rPr lang="en-IN" sz="1400" dirty="0"/>
            <a:t>Data Preprocessing, EDA &amp; Feature Engineering</a:t>
          </a:r>
          <a:endParaRPr lang="en-US" sz="1400" dirty="0"/>
        </a:p>
      </dgm:t>
    </dgm:pt>
    <dgm:pt modelId="{D9BEFA01-88EF-44DE-B93D-91527A53A184}" type="parTrans" cxnId="{5FC4E645-5954-4FEB-B6ED-2D39C7400D7C}">
      <dgm:prSet/>
      <dgm:spPr/>
      <dgm:t>
        <a:bodyPr/>
        <a:lstStyle/>
        <a:p>
          <a:endParaRPr lang="en-US"/>
        </a:p>
      </dgm:t>
    </dgm:pt>
    <dgm:pt modelId="{68565762-6885-4F04-A700-CBC5CD8AFCAA}" type="sibTrans" cxnId="{5FC4E645-5954-4FEB-B6ED-2D39C7400D7C}">
      <dgm:prSet/>
      <dgm:spPr/>
      <dgm:t>
        <a:bodyPr/>
        <a:lstStyle/>
        <a:p>
          <a:endParaRPr lang="en-US"/>
        </a:p>
      </dgm:t>
    </dgm:pt>
    <dgm:pt modelId="{8C76D6FA-9F38-4E9E-ACFE-E66AACF6C1ED}">
      <dgm:prSet custT="1"/>
      <dgm:spPr/>
      <dgm:t>
        <a:bodyPr/>
        <a:lstStyle/>
        <a:p>
          <a:pPr>
            <a:defRPr cap="all"/>
          </a:pPr>
          <a:r>
            <a:rPr lang="en-IN" sz="1400" b="1" dirty="0"/>
            <a:t>Week 3: </a:t>
          </a:r>
          <a:r>
            <a:rPr lang="en-IN" sz="1400" b="0" dirty="0"/>
            <a:t>BASELINE MODELS + </a:t>
          </a:r>
          <a:r>
            <a:rPr lang="en-IN" sz="1400" dirty="0"/>
            <a:t>Kaplan-Meier + Cox Proportional Hazards Implementation</a:t>
          </a:r>
          <a:endParaRPr lang="en-US" sz="1400" dirty="0"/>
        </a:p>
      </dgm:t>
    </dgm:pt>
    <dgm:pt modelId="{479EF6C5-70F9-4155-A0A3-53B111B879A1}" type="parTrans" cxnId="{C6A9C962-48F3-4CD7-A927-7B8D7DF06DE9}">
      <dgm:prSet/>
      <dgm:spPr/>
      <dgm:t>
        <a:bodyPr/>
        <a:lstStyle/>
        <a:p>
          <a:endParaRPr lang="en-US"/>
        </a:p>
      </dgm:t>
    </dgm:pt>
    <dgm:pt modelId="{A2EC57F0-830F-48CE-89A7-0F1FAF838C7E}" type="sibTrans" cxnId="{C6A9C962-48F3-4CD7-A927-7B8D7DF06DE9}">
      <dgm:prSet/>
      <dgm:spPr/>
      <dgm:t>
        <a:bodyPr/>
        <a:lstStyle/>
        <a:p>
          <a:endParaRPr lang="en-US"/>
        </a:p>
      </dgm:t>
    </dgm:pt>
    <dgm:pt modelId="{FF605E62-0866-4E7D-9BAF-79A8943BB4B9}">
      <dgm:prSet custT="1"/>
      <dgm:spPr/>
      <dgm:t>
        <a:bodyPr/>
        <a:lstStyle/>
        <a:p>
          <a:pPr>
            <a:defRPr cap="all"/>
          </a:pPr>
          <a:r>
            <a:rPr lang="en-IN" sz="1400" b="1" dirty="0"/>
            <a:t>Week 4: </a:t>
          </a:r>
          <a:r>
            <a:rPr lang="en-IN" sz="1400" dirty="0" err="1"/>
            <a:t>DeepSurv</a:t>
          </a:r>
          <a:r>
            <a:rPr lang="en-IN" sz="1400" dirty="0"/>
            <a:t> Implementation &amp; Hyperparameter Tuning</a:t>
          </a:r>
          <a:endParaRPr lang="en-US" sz="1400" dirty="0"/>
        </a:p>
      </dgm:t>
    </dgm:pt>
    <dgm:pt modelId="{C4128A60-C3F7-4ACB-AF75-E808C34A3EE6}" type="parTrans" cxnId="{37B32A66-FA08-4179-9499-CF0D7E31891C}">
      <dgm:prSet/>
      <dgm:spPr/>
      <dgm:t>
        <a:bodyPr/>
        <a:lstStyle/>
        <a:p>
          <a:endParaRPr lang="en-US"/>
        </a:p>
      </dgm:t>
    </dgm:pt>
    <dgm:pt modelId="{AD4A9D01-A41D-4F02-9909-A737C2BC8BAF}" type="sibTrans" cxnId="{37B32A66-FA08-4179-9499-CF0D7E31891C}">
      <dgm:prSet/>
      <dgm:spPr/>
      <dgm:t>
        <a:bodyPr/>
        <a:lstStyle/>
        <a:p>
          <a:endParaRPr lang="en-US"/>
        </a:p>
      </dgm:t>
    </dgm:pt>
    <dgm:pt modelId="{324BEFEB-E6D6-4801-9BC4-8A5CDAFACDF1}">
      <dgm:prSet custT="1"/>
      <dgm:spPr/>
      <dgm:t>
        <a:bodyPr/>
        <a:lstStyle/>
        <a:p>
          <a:pPr>
            <a:defRPr cap="all"/>
          </a:pPr>
          <a:r>
            <a:rPr lang="en-IN" sz="1400" b="1" dirty="0"/>
            <a:t>Week 7: </a:t>
          </a:r>
          <a:r>
            <a:rPr lang="en-IN" sz="1400" dirty="0"/>
            <a:t>Experiment Tracking (</a:t>
          </a:r>
          <a:r>
            <a:rPr lang="en-IN" sz="1400" dirty="0" err="1"/>
            <a:t>MLflow</a:t>
          </a:r>
          <a:r>
            <a:rPr lang="en-IN" sz="1400" dirty="0"/>
            <a:t>/W&amp;B) + Model Registry Setup</a:t>
          </a:r>
          <a:endParaRPr lang="en-US" sz="1400" dirty="0"/>
        </a:p>
      </dgm:t>
    </dgm:pt>
    <dgm:pt modelId="{25B4E8F4-6141-49CE-96E5-A88BAC7D4EDE}" type="parTrans" cxnId="{C79C2E49-EC62-4C75-85A3-E95B0CDB9309}">
      <dgm:prSet/>
      <dgm:spPr/>
      <dgm:t>
        <a:bodyPr/>
        <a:lstStyle/>
        <a:p>
          <a:endParaRPr lang="en-US"/>
        </a:p>
      </dgm:t>
    </dgm:pt>
    <dgm:pt modelId="{DF18BC8F-DE7A-471F-93D9-A7E566970147}" type="sibTrans" cxnId="{C79C2E49-EC62-4C75-85A3-E95B0CDB9309}">
      <dgm:prSet/>
      <dgm:spPr/>
      <dgm:t>
        <a:bodyPr/>
        <a:lstStyle/>
        <a:p>
          <a:endParaRPr lang="en-US"/>
        </a:p>
      </dgm:t>
    </dgm:pt>
    <dgm:pt modelId="{C68011F0-54C7-4A07-B6E1-DD19E8AA1FB9}">
      <dgm:prSet custT="1"/>
      <dgm:spPr/>
      <dgm:t>
        <a:bodyPr/>
        <a:lstStyle/>
        <a:p>
          <a:pPr>
            <a:defRPr cap="all"/>
          </a:pPr>
          <a:r>
            <a:rPr lang="en-IN" sz="1400" b="1" dirty="0"/>
            <a:t>Week 5: </a:t>
          </a:r>
          <a:r>
            <a:rPr lang="en-IN" sz="1400" dirty="0"/>
            <a:t>Top 5 Churn Reasons, Customer Segmentation &amp; Retention Strategy</a:t>
          </a:r>
          <a:endParaRPr lang="en-US" sz="1400" dirty="0"/>
        </a:p>
      </dgm:t>
    </dgm:pt>
    <dgm:pt modelId="{42B4539C-2732-47DD-9DDB-C91479FB1098}" type="parTrans" cxnId="{67F83F30-AC35-4439-8700-9D26797350A3}">
      <dgm:prSet/>
      <dgm:spPr/>
      <dgm:t>
        <a:bodyPr/>
        <a:lstStyle/>
        <a:p>
          <a:endParaRPr lang="en-US"/>
        </a:p>
      </dgm:t>
    </dgm:pt>
    <dgm:pt modelId="{495F1023-F3FC-40DE-97CC-E6F174E3CF43}" type="sibTrans" cxnId="{67F83F30-AC35-4439-8700-9D26797350A3}">
      <dgm:prSet/>
      <dgm:spPr/>
      <dgm:t>
        <a:bodyPr/>
        <a:lstStyle/>
        <a:p>
          <a:endParaRPr lang="en-US"/>
        </a:p>
      </dgm:t>
    </dgm:pt>
    <dgm:pt modelId="{65BDFA94-7D9E-4D2D-9211-DCAFFB4FFE51}">
      <dgm:prSet custT="1"/>
      <dgm:spPr/>
      <dgm:t>
        <a:bodyPr/>
        <a:lstStyle/>
        <a:p>
          <a:pPr>
            <a:defRPr cap="all"/>
          </a:pPr>
          <a:r>
            <a:rPr lang="en-IN" sz="1400" b="1" dirty="0"/>
            <a:t>Week 6: </a:t>
          </a:r>
          <a:r>
            <a:rPr lang="en-IN" sz="1400" dirty="0"/>
            <a:t>UI Development (</a:t>
          </a:r>
          <a:r>
            <a:rPr lang="en-IN" sz="1400" dirty="0" err="1"/>
            <a:t>Streamlit</a:t>
          </a:r>
          <a:r>
            <a:rPr lang="en-IN" sz="1400" dirty="0"/>
            <a:t>) + API (</a:t>
          </a:r>
          <a:r>
            <a:rPr lang="en-IN" sz="1400" dirty="0" err="1"/>
            <a:t>FastAPI</a:t>
          </a:r>
          <a:r>
            <a:rPr lang="en-IN" sz="1400" dirty="0"/>
            <a:t>/Flask) + </a:t>
          </a:r>
          <a:r>
            <a:rPr lang="en-IN" sz="1400" dirty="0" err="1"/>
            <a:t>Dockerization</a:t>
          </a:r>
          <a:endParaRPr lang="en-US" sz="1400" dirty="0"/>
        </a:p>
      </dgm:t>
    </dgm:pt>
    <dgm:pt modelId="{52E7C431-25C2-4D5F-943D-E01462B68C6F}" type="parTrans" cxnId="{A231EFF3-8E44-497D-A2BF-C6014683FFF2}">
      <dgm:prSet/>
      <dgm:spPr/>
      <dgm:t>
        <a:bodyPr/>
        <a:lstStyle/>
        <a:p>
          <a:endParaRPr lang="en-US"/>
        </a:p>
      </dgm:t>
    </dgm:pt>
    <dgm:pt modelId="{605EB8E1-E55B-4D21-BA2F-A18B47A16293}" type="sibTrans" cxnId="{A231EFF3-8E44-497D-A2BF-C6014683FFF2}">
      <dgm:prSet/>
      <dgm:spPr/>
      <dgm:t>
        <a:bodyPr/>
        <a:lstStyle/>
        <a:p>
          <a:endParaRPr lang="en-US"/>
        </a:p>
      </dgm:t>
    </dgm:pt>
    <dgm:pt modelId="{F78BB291-E8D0-4950-BC34-3B8C1FDE3CBE}">
      <dgm:prSet custT="1"/>
      <dgm:spPr/>
      <dgm:t>
        <a:bodyPr/>
        <a:lstStyle/>
        <a:p>
          <a:pPr>
            <a:defRPr cap="all"/>
          </a:pPr>
          <a:r>
            <a:rPr lang="en-IN" sz="1400" b="1" dirty="0"/>
            <a:t>Week 8: </a:t>
          </a:r>
          <a:r>
            <a:rPr lang="en-IN" sz="1400" dirty="0"/>
            <a:t>CI/CD Integration, Cloud Deployment, Monitoring &amp; Final Report</a:t>
          </a:r>
          <a:endParaRPr lang="en-US" sz="1400" dirty="0"/>
        </a:p>
      </dgm:t>
    </dgm:pt>
    <dgm:pt modelId="{FB8AC9A3-E576-4425-AB97-F533A519A42B}" type="parTrans" cxnId="{7B9DD7F1-5965-47A1-8916-43981BDD33AA}">
      <dgm:prSet/>
      <dgm:spPr/>
      <dgm:t>
        <a:bodyPr/>
        <a:lstStyle/>
        <a:p>
          <a:endParaRPr lang="en-US"/>
        </a:p>
      </dgm:t>
    </dgm:pt>
    <dgm:pt modelId="{13783F3C-A499-4589-B2E1-4C5D40AA34C1}" type="sibTrans" cxnId="{7B9DD7F1-5965-47A1-8916-43981BDD33AA}">
      <dgm:prSet/>
      <dgm:spPr/>
      <dgm:t>
        <a:bodyPr/>
        <a:lstStyle/>
        <a:p>
          <a:endParaRPr lang="en-US"/>
        </a:p>
      </dgm:t>
    </dgm:pt>
    <dgm:pt modelId="{E510EAD6-1139-43CA-AABB-C40450274682}" type="pres">
      <dgm:prSet presAssocID="{4DC7068D-6035-4AFA-971C-6804BDF1F59B}" presName="root" presStyleCnt="0">
        <dgm:presLayoutVars>
          <dgm:dir/>
          <dgm:resizeHandles val="exact"/>
        </dgm:presLayoutVars>
      </dgm:prSet>
      <dgm:spPr/>
    </dgm:pt>
    <dgm:pt modelId="{9C54C4A3-97D9-4E8D-8709-B2E0068C047E}" type="pres">
      <dgm:prSet presAssocID="{57EAE89E-08B3-4D00-A678-D0C4ADC4E3F4}" presName="compNode" presStyleCnt="0"/>
      <dgm:spPr/>
    </dgm:pt>
    <dgm:pt modelId="{6C34200F-F959-4ADA-A11B-BFEFCB88CE3E}" type="pres">
      <dgm:prSet presAssocID="{57EAE89E-08B3-4D00-A678-D0C4ADC4E3F4}" presName="iconBgRect" presStyleLbl="bgShp" presStyleIdx="0" presStyleCnt="8"/>
      <dgm:spPr/>
    </dgm:pt>
    <dgm:pt modelId="{4A0FB960-6205-481E-8CED-647D58ED6BDF}" type="pres">
      <dgm:prSet presAssocID="{57EAE89E-08B3-4D00-A678-D0C4ADC4E3F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B5DDB53D-230F-49D3-9EBB-E182BEEA947F}" type="pres">
      <dgm:prSet presAssocID="{57EAE89E-08B3-4D00-A678-D0C4ADC4E3F4}" presName="spaceRect" presStyleCnt="0"/>
      <dgm:spPr/>
    </dgm:pt>
    <dgm:pt modelId="{77A6D12C-F960-4972-8428-416E394E385E}" type="pres">
      <dgm:prSet presAssocID="{57EAE89E-08B3-4D00-A678-D0C4ADC4E3F4}" presName="textRect" presStyleLbl="revTx" presStyleIdx="0" presStyleCnt="8" custScaleX="126091">
        <dgm:presLayoutVars>
          <dgm:chMax val="1"/>
          <dgm:chPref val="1"/>
        </dgm:presLayoutVars>
      </dgm:prSet>
      <dgm:spPr/>
    </dgm:pt>
    <dgm:pt modelId="{561FA489-9AD0-452E-BE8F-F022DB52E6AB}" type="pres">
      <dgm:prSet presAssocID="{EE7BDE67-8846-4A17-B337-3DBED3CE5C41}" presName="sibTrans" presStyleCnt="0"/>
      <dgm:spPr/>
    </dgm:pt>
    <dgm:pt modelId="{9B21A372-0E7D-45EB-807E-8C6C8F5D5E3D}" type="pres">
      <dgm:prSet presAssocID="{C842E61B-D87C-42F3-8607-40D87DEF4725}" presName="compNode" presStyleCnt="0"/>
      <dgm:spPr/>
    </dgm:pt>
    <dgm:pt modelId="{9CC6FA1E-ECA9-4313-991B-48FC17E021E1}" type="pres">
      <dgm:prSet presAssocID="{C842E61B-D87C-42F3-8607-40D87DEF4725}" presName="iconBgRect" presStyleLbl="bgShp" presStyleIdx="1" presStyleCnt="8"/>
      <dgm:spPr/>
    </dgm:pt>
    <dgm:pt modelId="{220AC2FA-C60D-4583-96C4-92070440E5DE}" type="pres">
      <dgm:prSet presAssocID="{C842E61B-D87C-42F3-8607-40D87DEF4725}"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idge scene"/>
        </a:ext>
      </dgm:extLst>
    </dgm:pt>
    <dgm:pt modelId="{B02B5796-836C-40E1-96D9-1DC26F64EB3B}" type="pres">
      <dgm:prSet presAssocID="{C842E61B-D87C-42F3-8607-40D87DEF4725}" presName="spaceRect" presStyleCnt="0"/>
      <dgm:spPr/>
    </dgm:pt>
    <dgm:pt modelId="{4AE841A0-BBBA-4929-86B0-7456FB90FBE8}" type="pres">
      <dgm:prSet presAssocID="{C842E61B-D87C-42F3-8607-40D87DEF4725}" presName="textRect" presStyleLbl="revTx" presStyleIdx="1" presStyleCnt="8" custScaleX="141515">
        <dgm:presLayoutVars>
          <dgm:chMax val="1"/>
          <dgm:chPref val="1"/>
        </dgm:presLayoutVars>
      </dgm:prSet>
      <dgm:spPr/>
    </dgm:pt>
    <dgm:pt modelId="{C7785898-7DF2-437B-851F-A9E2E00A95A5}" type="pres">
      <dgm:prSet presAssocID="{68565762-6885-4F04-A700-CBC5CD8AFCAA}" presName="sibTrans" presStyleCnt="0"/>
      <dgm:spPr/>
    </dgm:pt>
    <dgm:pt modelId="{F1807D11-9D98-4396-A0BC-6098C268C541}" type="pres">
      <dgm:prSet presAssocID="{8C76D6FA-9F38-4E9E-ACFE-E66AACF6C1ED}" presName="compNode" presStyleCnt="0"/>
      <dgm:spPr/>
    </dgm:pt>
    <dgm:pt modelId="{EA661E79-4077-4845-842C-72C027D28B5E}" type="pres">
      <dgm:prSet presAssocID="{8C76D6FA-9F38-4E9E-ACFE-E66AACF6C1ED}" presName="iconBgRect" presStyleLbl="bgShp" presStyleIdx="2" presStyleCnt="8"/>
      <dgm:spPr/>
    </dgm:pt>
    <dgm:pt modelId="{AFD2EED4-FEAD-4D87-8677-67064AB5A5A9}" type="pres">
      <dgm:prSet presAssocID="{8C76D6FA-9F38-4E9E-ACFE-E66AACF6C1ED}"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86E641B-7413-49AD-AC31-CBC209F33765}" type="pres">
      <dgm:prSet presAssocID="{8C76D6FA-9F38-4E9E-ACFE-E66AACF6C1ED}" presName="spaceRect" presStyleCnt="0"/>
      <dgm:spPr/>
    </dgm:pt>
    <dgm:pt modelId="{0AC56E8D-A5ED-4C8C-9E6B-02B5082186D4}" type="pres">
      <dgm:prSet presAssocID="{8C76D6FA-9F38-4E9E-ACFE-E66AACF6C1ED}" presName="textRect" presStyleLbl="revTx" presStyleIdx="2" presStyleCnt="8" custScaleX="130015">
        <dgm:presLayoutVars>
          <dgm:chMax val="1"/>
          <dgm:chPref val="1"/>
        </dgm:presLayoutVars>
      </dgm:prSet>
      <dgm:spPr/>
    </dgm:pt>
    <dgm:pt modelId="{54008015-29DE-493E-B404-F44F3C73F19A}" type="pres">
      <dgm:prSet presAssocID="{A2EC57F0-830F-48CE-89A7-0F1FAF838C7E}" presName="sibTrans" presStyleCnt="0"/>
      <dgm:spPr/>
    </dgm:pt>
    <dgm:pt modelId="{565FDEF5-05F6-47C1-A16C-BBE737901896}" type="pres">
      <dgm:prSet presAssocID="{FF605E62-0866-4E7D-9BAF-79A8943BB4B9}" presName="compNode" presStyleCnt="0"/>
      <dgm:spPr/>
    </dgm:pt>
    <dgm:pt modelId="{5C3C10A3-E855-4700-975C-DF1605D46FD9}" type="pres">
      <dgm:prSet presAssocID="{FF605E62-0866-4E7D-9BAF-79A8943BB4B9}" presName="iconBgRect" presStyleLbl="bgShp" presStyleIdx="3" presStyleCnt="8"/>
      <dgm:spPr/>
    </dgm:pt>
    <dgm:pt modelId="{7292A601-642C-4BF6-B140-98593461AD1D}" type="pres">
      <dgm:prSet presAssocID="{FF605E62-0866-4E7D-9BAF-79A8943BB4B9}"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B0CF58AD-3D2D-4146-840A-E6E495472EC9}" type="pres">
      <dgm:prSet presAssocID="{FF605E62-0866-4E7D-9BAF-79A8943BB4B9}" presName="spaceRect" presStyleCnt="0"/>
      <dgm:spPr/>
    </dgm:pt>
    <dgm:pt modelId="{C87D4E30-A0DE-4A8E-8AAF-51D4C0BAF3ED}" type="pres">
      <dgm:prSet presAssocID="{FF605E62-0866-4E7D-9BAF-79A8943BB4B9}" presName="textRect" presStyleLbl="revTx" presStyleIdx="3" presStyleCnt="8" custScaleX="126346">
        <dgm:presLayoutVars>
          <dgm:chMax val="1"/>
          <dgm:chPref val="1"/>
        </dgm:presLayoutVars>
      </dgm:prSet>
      <dgm:spPr/>
    </dgm:pt>
    <dgm:pt modelId="{D16480C2-0595-4C5F-B5A3-8185CA491BE6}" type="pres">
      <dgm:prSet presAssocID="{AD4A9D01-A41D-4F02-9909-A737C2BC8BAF}" presName="sibTrans" presStyleCnt="0"/>
      <dgm:spPr/>
    </dgm:pt>
    <dgm:pt modelId="{8FF4807D-CE19-4B2F-8769-998EF4BAA322}" type="pres">
      <dgm:prSet presAssocID="{324BEFEB-E6D6-4801-9BC4-8A5CDAFACDF1}" presName="compNode" presStyleCnt="0"/>
      <dgm:spPr/>
    </dgm:pt>
    <dgm:pt modelId="{6A463B12-0DFB-448A-B5ED-BDD05079C18A}" type="pres">
      <dgm:prSet presAssocID="{324BEFEB-E6D6-4801-9BC4-8A5CDAFACDF1}" presName="iconBgRect" presStyleLbl="bgShp" presStyleIdx="4" presStyleCnt="8"/>
      <dgm:spPr/>
    </dgm:pt>
    <dgm:pt modelId="{48025E7A-83A7-4394-B8D4-6C9325A5B52E}" type="pres">
      <dgm:prSet presAssocID="{324BEFEB-E6D6-4801-9BC4-8A5CDAFACDF1}"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search"/>
        </a:ext>
      </dgm:extLst>
    </dgm:pt>
    <dgm:pt modelId="{2191F498-C198-48FF-AE0D-6C88ABC4A50B}" type="pres">
      <dgm:prSet presAssocID="{324BEFEB-E6D6-4801-9BC4-8A5CDAFACDF1}" presName="spaceRect" presStyleCnt="0"/>
      <dgm:spPr/>
    </dgm:pt>
    <dgm:pt modelId="{2C4B58EF-7634-49AD-A9FC-39D23E571A8F}" type="pres">
      <dgm:prSet presAssocID="{324BEFEB-E6D6-4801-9BC4-8A5CDAFACDF1}" presName="textRect" presStyleLbl="revTx" presStyleIdx="4" presStyleCnt="8" custScaleX="134975" custLinFactX="107309" custLinFactNeighborX="200000" custLinFactNeighborY="-15202">
        <dgm:presLayoutVars>
          <dgm:chMax val="1"/>
          <dgm:chPref val="1"/>
        </dgm:presLayoutVars>
      </dgm:prSet>
      <dgm:spPr/>
    </dgm:pt>
    <dgm:pt modelId="{C3F3A8B4-0FF3-497A-9552-1B95A18BC468}" type="pres">
      <dgm:prSet presAssocID="{DF18BC8F-DE7A-471F-93D9-A7E566970147}" presName="sibTrans" presStyleCnt="0"/>
      <dgm:spPr/>
    </dgm:pt>
    <dgm:pt modelId="{80B88CAC-FF20-4996-8193-AD9362B48B21}" type="pres">
      <dgm:prSet presAssocID="{C68011F0-54C7-4A07-B6E1-DD19E8AA1FB9}" presName="compNode" presStyleCnt="0"/>
      <dgm:spPr/>
    </dgm:pt>
    <dgm:pt modelId="{96F4FCB3-DF10-4B2F-92DB-742B093E995D}" type="pres">
      <dgm:prSet presAssocID="{C68011F0-54C7-4A07-B6E1-DD19E8AA1FB9}" presName="iconBgRect" presStyleLbl="bgShp" presStyleIdx="5" presStyleCnt="8"/>
      <dgm:spPr/>
    </dgm:pt>
    <dgm:pt modelId="{984EF578-2780-4CE8-A100-56AC7D7C9E56}" type="pres">
      <dgm:prSet presAssocID="{C68011F0-54C7-4A07-B6E1-DD19E8AA1FB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ilter"/>
        </a:ext>
      </dgm:extLst>
    </dgm:pt>
    <dgm:pt modelId="{F96D0FD3-F4A4-4CC1-811E-79E339E1A089}" type="pres">
      <dgm:prSet presAssocID="{C68011F0-54C7-4A07-B6E1-DD19E8AA1FB9}" presName="spaceRect" presStyleCnt="0"/>
      <dgm:spPr/>
    </dgm:pt>
    <dgm:pt modelId="{8BBA9B0E-D839-46FD-9E90-4AF95B1E1DDC}" type="pres">
      <dgm:prSet presAssocID="{C68011F0-54C7-4A07-B6E1-DD19E8AA1FB9}" presName="textRect" presStyleLbl="revTx" presStyleIdx="5" presStyleCnt="8" custScaleX="137882" custLinFactX="-48128" custLinFactNeighborX="-100000" custLinFactNeighborY="-14855">
        <dgm:presLayoutVars>
          <dgm:chMax val="1"/>
          <dgm:chPref val="1"/>
        </dgm:presLayoutVars>
      </dgm:prSet>
      <dgm:spPr/>
    </dgm:pt>
    <dgm:pt modelId="{F228BEFD-F93C-4B88-B1A1-7B763E87FAA6}" type="pres">
      <dgm:prSet presAssocID="{495F1023-F3FC-40DE-97CC-E6F174E3CF43}" presName="sibTrans" presStyleCnt="0"/>
      <dgm:spPr/>
    </dgm:pt>
    <dgm:pt modelId="{A252642A-641E-4A1B-AA64-6065521FDA12}" type="pres">
      <dgm:prSet presAssocID="{65BDFA94-7D9E-4D2D-9211-DCAFFB4FFE51}" presName="compNode" presStyleCnt="0"/>
      <dgm:spPr/>
    </dgm:pt>
    <dgm:pt modelId="{0FB67F35-DC6B-4128-A4D4-4BC6383614B7}" type="pres">
      <dgm:prSet presAssocID="{65BDFA94-7D9E-4D2D-9211-DCAFFB4FFE51}" presName="iconBgRect" presStyleLbl="bgShp" presStyleIdx="6" presStyleCnt="8"/>
      <dgm:spPr/>
    </dgm:pt>
    <dgm:pt modelId="{480E99D7-729C-441B-8610-19C33AD8A75D}" type="pres">
      <dgm:prSet presAssocID="{65BDFA94-7D9E-4D2D-9211-DCAFFB4FFE51}"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cientist"/>
        </a:ext>
      </dgm:extLst>
    </dgm:pt>
    <dgm:pt modelId="{F704ED23-EB84-4ABF-B07F-3AEAB37D048B}" type="pres">
      <dgm:prSet presAssocID="{65BDFA94-7D9E-4D2D-9211-DCAFFB4FFE51}" presName="spaceRect" presStyleCnt="0"/>
      <dgm:spPr/>
    </dgm:pt>
    <dgm:pt modelId="{679DDD62-AB64-4908-823E-BF3B9FCEAF44}" type="pres">
      <dgm:prSet presAssocID="{65BDFA94-7D9E-4D2D-9211-DCAFFB4FFE51}" presName="textRect" presStyleLbl="revTx" presStyleIdx="6" presStyleCnt="8" custScaleX="145923" custLinFactX="-57230" custLinFactNeighborX="-100000" custLinFactNeighborY="-19002">
        <dgm:presLayoutVars>
          <dgm:chMax val="1"/>
          <dgm:chPref val="1"/>
        </dgm:presLayoutVars>
      </dgm:prSet>
      <dgm:spPr/>
    </dgm:pt>
    <dgm:pt modelId="{97B54283-7F41-4977-A0AF-EC045E0FDCDB}" type="pres">
      <dgm:prSet presAssocID="{605EB8E1-E55B-4D21-BA2F-A18B47A16293}" presName="sibTrans" presStyleCnt="0"/>
      <dgm:spPr/>
    </dgm:pt>
    <dgm:pt modelId="{6599ACB9-79DB-441C-A863-E7302FB1C2C1}" type="pres">
      <dgm:prSet presAssocID="{F78BB291-E8D0-4950-BC34-3B8C1FDE3CBE}" presName="compNode" presStyleCnt="0"/>
      <dgm:spPr/>
    </dgm:pt>
    <dgm:pt modelId="{F775A712-3A9A-4909-80E0-431CED7C44A7}" type="pres">
      <dgm:prSet presAssocID="{F78BB291-E8D0-4950-BC34-3B8C1FDE3CBE}" presName="iconBgRect" presStyleLbl="bgShp" presStyleIdx="7" presStyleCnt="8"/>
      <dgm:spPr/>
    </dgm:pt>
    <dgm:pt modelId="{9180156E-3CDA-4F2E-A81F-08205C87C005}" type="pres">
      <dgm:prSet presAssocID="{F78BB291-E8D0-4950-BC34-3B8C1FDE3CBE}"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yncing Cloud"/>
        </a:ext>
      </dgm:extLst>
    </dgm:pt>
    <dgm:pt modelId="{FE77BB10-A4BE-4D27-9446-081B1D086A81}" type="pres">
      <dgm:prSet presAssocID="{F78BB291-E8D0-4950-BC34-3B8C1FDE3CBE}" presName="spaceRect" presStyleCnt="0"/>
      <dgm:spPr/>
    </dgm:pt>
    <dgm:pt modelId="{DBB90985-6F0B-47A5-BF37-8FF7BC5011B1}" type="pres">
      <dgm:prSet presAssocID="{F78BB291-E8D0-4950-BC34-3B8C1FDE3CBE}" presName="textRect" presStyleLbl="revTx" presStyleIdx="7" presStyleCnt="8" custScaleX="138306">
        <dgm:presLayoutVars>
          <dgm:chMax val="1"/>
          <dgm:chPref val="1"/>
        </dgm:presLayoutVars>
      </dgm:prSet>
      <dgm:spPr/>
    </dgm:pt>
  </dgm:ptLst>
  <dgm:cxnLst>
    <dgm:cxn modelId="{7297AC1C-2E24-4C8A-8482-22D0C3B8CE11}" srcId="{4DC7068D-6035-4AFA-971C-6804BDF1F59B}" destId="{57EAE89E-08B3-4D00-A678-D0C4ADC4E3F4}" srcOrd="0" destOrd="0" parTransId="{B4CCA22B-450C-4BF9-8992-9715248A631C}" sibTransId="{EE7BDE67-8846-4A17-B337-3DBED3CE5C41}"/>
    <dgm:cxn modelId="{67F83F30-AC35-4439-8700-9D26797350A3}" srcId="{4DC7068D-6035-4AFA-971C-6804BDF1F59B}" destId="{C68011F0-54C7-4A07-B6E1-DD19E8AA1FB9}" srcOrd="5" destOrd="0" parTransId="{42B4539C-2732-47DD-9DDB-C91479FB1098}" sibTransId="{495F1023-F3FC-40DE-97CC-E6F174E3CF43}"/>
    <dgm:cxn modelId="{8895BC5E-724A-4F2F-A536-BC8DC572B743}" type="presOf" srcId="{4DC7068D-6035-4AFA-971C-6804BDF1F59B}" destId="{E510EAD6-1139-43CA-AABB-C40450274682}" srcOrd="0" destOrd="0" presId="urn:microsoft.com/office/officeart/2018/5/layout/IconCircleLabelList"/>
    <dgm:cxn modelId="{C6A9C962-48F3-4CD7-A927-7B8D7DF06DE9}" srcId="{4DC7068D-6035-4AFA-971C-6804BDF1F59B}" destId="{8C76D6FA-9F38-4E9E-ACFE-E66AACF6C1ED}" srcOrd="2" destOrd="0" parTransId="{479EF6C5-70F9-4155-A0A3-53B111B879A1}" sibTransId="{A2EC57F0-830F-48CE-89A7-0F1FAF838C7E}"/>
    <dgm:cxn modelId="{5FC4E645-5954-4FEB-B6ED-2D39C7400D7C}" srcId="{4DC7068D-6035-4AFA-971C-6804BDF1F59B}" destId="{C842E61B-D87C-42F3-8607-40D87DEF4725}" srcOrd="1" destOrd="0" parTransId="{D9BEFA01-88EF-44DE-B93D-91527A53A184}" sibTransId="{68565762-6885-4F04-A700-CBC5CD8AFCAA}"/>
    <dgm:cxn modelId="{37B32A66-FA08-4179-9499-CF0D7E31891C}" srcId="{4DC7068D-6035-4AFA-971C-6804BDF1F59B}" destId="{FF605E62-0866-4E7D-9BAF-79A8943BB4B9}" srcOrd="3" destOrd="0" parTransId="{C4128A60-C3F7-4ACB-AF75-E808C34A3EE6}" sibTransId="{AD4A9D01-A41D-4F02-9909-A737C2BC8BAF}"/>
    <dgm:cxn modelId="{BF772568-B889-4506-9DA3-CC08110DFE1B}" type="presOf" srcId="{FF605E62-0866-4E7D-9BAF-79A8943BB4B9}" destId="{C87D4E30-A0DE-4A8E-8AAF-51D4C0BAF3ED}" srcOrd="0" destOrd="0" presId="urn:microsoft.com/office/officeart/2018/5/layout/IconCircleLabelList"/>
    <dgm:cxn modelId="{BF6D3468-9C42-44BC-875C-8407EFD7DE43}" type="presOf" srcId="{C68011F0-54C7-4A07-B6E1-DD19E8AA1FB9}" destId="{8BBA9B0E-D839-46FD-9E90-4AF95B1E1DDC}" srcOrd="0" destOrd="0" presId="urn:microsoft.com/office/officeart/2018/5/layout/IconCircleLabelList"/>
    <dgm:cxn modelId="{C79C2E49-EC62-4C75-85A3-E95B0CDB9309}" srcId="{4DC7068D-6035-4AFA-971C-6804BDF1F59B}" destId="{324BEFEB-E6D6-4801-9BC4-8A5CDAFACDF1}" srcOrd="4" destOrd="0" parTransId="{25B4E8F4-6141-49CE-96E5-A88BAC7D4EDE}" sibTransId="{DF18BC8F-DE7A-471F-93D9-A7E566970147}"/>
    <dgm:cxn modelId="{8398DB5A-F11C-4F5D-A567-300EEE65EB85}" type="presOf" srcId="{F78BB291-E8D0-4950-BC34-3B8C1FDE3CBE}" destId="{DBB90985-6F0B-47A5-BF37-8FF7BC5011B1}" srcOrd="0" destOrd="0" presId="urn:microsoft.com/office/officeart/2018/5/layout/IconCircleLabelList"/>
    <dgm:cxn modelId="{5FD87884-F92C-4EC1-A4BB-038C275E457D}" type="presOf" srcId="{C842E61B-D87C-42F3-8607-40D87DEF4725}" destId="{4AE841A0-BBBA-4929-86B0-7456FB90FBE8}" srcOrd="0" destOrd="0" presId="urn:microsoft.com/office/officeart/2018/5/layout/IconCircleLabelList"/>
    <dgm:cxn modelId="{6166548D-1934-4F48-B1B2-B1B6E02C5808}" type="presOf" srcId="{8C76D6FA-9F38-4E9E-ACFE-E66AACF6C1ED}" destId="{0AC56E8D-A5ED-4C8C-9E6B-02B5082186D4}" srcOrd="0" destOrd="0" presId="urn:microsoft.com/office/officeart/2018/5/layout/IconCircleLabelList"/>
    <dgm:cxn modelId="{6F876F9A-E7FB-41AE-A5C7-291C8468F90E}" type="presOf" srcId="{324BEFEB-E6D6-4801-9BC4-8A5CDAFACDF1}" destId="{2C4B58EF-7634-49AD-A9FC-39D23E571A8F}" srcOrd="0" destOrd="0" presId="urn:microsoft.com/office/officeart/2018/5/layout/IconCircleLabelList"/>
    <dgm:cxn modelId="{AAE105D9-E7E5-4907-9E4F-E06AC29098D5}" type="presOf" srcId="{65BDFA94-7D9E-4D2D-9211-DCAFFB4FFE51}" destId="{679DDD62-AB64-4908-823E-BF3B9FCEAF44}" srcOrd="0" destOrd="0" presId="urn:microsoft.com/office/officeart/2018/5/layout/IconCircleLabelList"/>
    <dgm:cxn modelId="{FE8690ED-F253-4514-83A8-525836D95F4E}" type="presOf" srcId="{57EAE89E-08B3-4D00-A678-D0C4ADC4E3F4}" destId="{77A6D12C-F960-4972-8428-416E394E385E}" srcOrd="0" destOrd="0" presId="urn:microsoft.com/office/officeart/2018/5/layout/IconCircleLabelList"/>
    <dgm:cxn modelId="{7B9DD7F1-5965-47A1-8916-43981BDD33AA}" srcId="{4DC7068D-6035-4AFA-971C-6804BDF1F59B}" destId="{F78BB291-E8D0-4950-BC34-3B8C1FDE3CBE}" srcOrd="7" destOrd="0" parTransId="{FB8AC9A3-E576-4425-AB97-F533A519A42B}" sibTransId="{13783F3C-A499-4589-B2E1-4C5D40AA34C1}"/>
    <dgm:cxn modelId="{A231EFF3-8E44-497D-A2BF-C6014683FFF2}" srcId="{4DC7068D-6035-4AFA-971C-6804BDF1F59B}" destId="{65BDFA94-7D9E-4D2D-9211-DCAFFB4FFE51}" srcOrd="6" destOrd="0" parTransId="{52E7C431-25C2-4D5F-943D-E01462B68C6F}" sibTransId="{605EB8E1-E55B-4D21-BA2F-A18B47A16293}"/>
    <dgm:cxn modelId="{BEB83685-106B-4FFB-97DE-558598B7F9CE}" type="presParOf" srcId="{E510EAD6-1139-43CA-AABB-C40450274682}" destId="{9C54C4A3-97D9-4E8D-8709-B2E0068C047E}" srcOrd="0" destOrd="0" presId="urn:microsoft.com/office/officeart/2018/5/layout/IconCircleLabelList"/>
    <dgm:cxn modelId="{BAC15E10-8DF4-410C-987E-20A638971B24}" type="presParOf" srcId="{9C54C4A3-97D9-4E8D-8709-B2E0068C047E}" destId="{6C34200F-F959-4ADA-A11B-BFEFCB88CE3E}" srcOrd="0" destOrd="0" presId="urn:microsoft.com/office/officeart/2018/5/layout/IconCircleLabelList"/>
    <dgm:cxn modelId="{B9696152-CD01-41B7-941B-396EFDE5CD4D}" type="presParOf" srcId="{9C54C4A3-97D9-4E8D-8709-B2E0068C047E}" destId="{4A0FB960-6205-481E-8CED-647D58ED6BDF}" srcOrd="1" destOrd="0" presId="urn:microsoft.com/office/officeart/2018/5/layout/IconCircleLabelList"/>
    <dgm:cxn modelId="{5C93E111-B203-40F6-8CFC-32D2E1B23A7F}" type="presParOf" srcId="{9C54C4A3-97D9-4E8D-8709-B2E0068C047E}" destId="{B5DDB53D-230F-49D3-9EBB-E182BEEA947F}" srcOrd="2" destOrd="0" presId="urn:microsoft.com/office/officeart/2018/5/layout/IconCircleLabelList"/>
    <dgm:cxn modelId="{5D81B4B8-25C9-49DA-87C0-4F38964C75D8}" type="presParOf" srcId="{9C54C4A3-97D9-4E8D-8709-B2E0068C047E}" destId="{77A6D12C-F960-4972-8428-416E394E385E}" srcOrd="3" destOrd="0" presId="urn:microsoft.com/office/officeart/2018/5/layout/IconCircleLabelList"/>
    <dgm:cxn modelId="{7406A0F2-1314-4C5B-8179-1DDF842C82A8}" type="presParOf" srcId="{E510EAD6-1139-43CA-AABB-C40450274682}" destId="{561FA489-9AD0-452E-BE8F-F022DB52E6AB}" srcOrd="1" destOrd="0" presId="urn:microsoft.com/office/officeart/2018/5/layout/IconCircleLabelList"/>
    <dgm:cxn modelId="{3BD17990-8469-4B6D-83E9-ACB696FF6CB1}" type="presParOf" srcId="{E510EAD6-1139-43CA-AABB-C40450274682}" destId="{9B21A372-0E7D-45EB-807E-8C6C8F5D5E3D}" srcOrd="2" destOrd="0" presId="urn:microsoft.com/office/officeart/2018/5/layout/IconCircleLabelList"/>
    <dgm:cxn modelId="{8FC1BEA6-4CBB-41D9-9BE6-E5A61D3F5ACE}" type="presParOf" srcId="{9B21A372-0E7D-45EB-807E-8C6C8F5D5E3D}" destId="{9CC6FA1E-ECA9-4313-991B-48FC17E021E1}" srcOrd="0" destOrd="0" presId="urn:microsoft.com/office/officeart/2018/5/layout/IconCircleLabelList"/>
    <dgm:cxn modelId="{B5DB72A8-21ED-4604-ABA8-26CADB40595A}" type="presParOf" srcId="{9B21A372-0E7D-45EB-807E-8C6C8F5D5E3D}" destId="{220AC2FA-C60D-4583-96C4-92070440E5DE}" srcOrd="1" destOrd="0" presId="urn:microsoft.com/office/officeart/2018/5/layout/IconCircleLabelList"/>
    <dgm:cxn modelId="{BD8C3FC6-E9EB-46EA-8874-AEB3BEDD43E6}" type="presParOf" srcId="{9B21A372-0E7D-45EB-807E-8C6C8F5D5E3D}" destId="{B02B5796-836C-40E1-96D9-1DC26F64EB3B}" srcOrd="2" destOrd="0" presId="urn:microsoft.com/office/officeart/2018/5/layout/IconCircleLabelList"/>
    <dgm:cxn modelId="{099FEC3D-6A86-48F3-B0F9-47435BD7DCE1}" type="presParOf" srcId="{9B21A372-0E7D-45EB-807E-8C6C8F5D5E3D}" destId="{4AE841A0-BBBA-4929-86B0-7456FB90FBE8}" srcOrd="3" destOrd="0" presId="urn:microsoft.com/office/officeart/2018/5/layout/IconCircleLabelList"/>
    <dgm:cxn modelId="{893977E3-C2E4-431E-ACC0-4A739D40DEEA}" type="presParOf" srcId="{E510EAD6-1139-43CA-AABB-C40450274682}" destId="{C7785898-7DF2-437B-851F-A9E2E00A95A5}" srcOrd="3" destOrd="0" presId="urn:microsoft.com/office/officeart/2018/5/layout/IconCircleLabelList"/>
    <dgm:cxn modelId="{82E181D3-3F0C-4E95-967D-69E58DCF227C}" type="presParOf" srcId="{E510EAD6-1139-43CA-AABB-C40450274682}" destId="{F1807D11-9D98-4396-A0BC-6098C268C541}" srcOrd="4" destOrd="0" presId="urn:microsoft.com/office/officeart/2018/5/layout/IconCircleLabelList"/>
    <dgm:cxn modelId="{687E327A-C83B-49FD-B5BD-27709D93C45F}" type="presParOf" srcId="{F1807D11-9D98-4396-A0BC-6098C268C541}" destId="{EA661E79-4077-4845-842C-72C027D28B5E}" srcOrd="0" destOrd="0" presId="urn:microsoft.com/office/officeart/2018/5/layout/IconCircleLabelList"/>
    <dgm:cxn modelId="{B6CF98A4-0445-4809-B7A9-5D1F17526FCA}" type="presParOf" srcId="{F1807D11-9D98-4396-A0BC-6098C268C541}" destId="{AFD2EED4-FEAD-4D87-8677-67064AB5A5A9}" srcOrd="1" destOrd="0" presId="urn:microsoft.com/office/officeart/2018/5/layout/IconCircleLabelList"/>
    <dgm:cxn modelId="{BB9D4746-D167-465A-8F30-E4AC9DDC18A6}" type="presParOf" srcId="{F1807D11-9D98-4396-A0BC-6098C268C541}" destId="{486E641B-7413-49AD-AC31-CBC209F33765}" srcOrd="2" destOrd="0" presId="urn:microsoft.com/office/officeart/2018/5/layout/IconCircleLabelList"/>
    <dgm:cxn modelId="{4DD5D967-2D95-4B1D-B11F-7FF42AF4C152}" type="presParOf" srcId="{F1807D11-9D98-4396-A0BC-6098C268C541}" destId="{0AC56E8D-A5ED-4C8C-9E6B-02B5082186D4}" srcOrd="3" destOrd="0" presId="urn:microsoft.com/office/officeart/2018/5/layout/IconCircleLabelList"/>
    <dgm:cxn modelId="{8EDA2C3D-C535-4818-A346-50F969BDCA1E}" type="presParOf" srcId="{E510EAD6-1139-43CA-AABB-C40450274682}" destId="{54008015-29DE-493E-B404-F44F3C73F19A}" srcOrd="5" destOrd="0" presId="urn:microsoft.com/office/officeart/2018/5/layout/IconCircleLabelList"/>
    <dgm:cxn modelId="{7E9FF153-48E5-48AB-B4C8-85C938DB8930}" type="presParOf" srcId="{E510EAD6-1139-43CA-AABB-C40450274682}" destId="{565FDEF5-05F6-47C1-A16C-BBE737901896}" srcOrd="6" destOrd="0" presId="urn:microsoft.com/office/officeart/2018/5/layout/IconCircleLabelList"/>
    <dgm:cxn modelId="{97AA9B39-7866-4E59-B723-179715FE1E32}" type="presParOf" srcId="{565FDEF5-05F6-47C1-A16C-BBE737901896}" destId="{5C3C10A3-E855-4700-975C-DF1605D46FD9}" srcOrd="0" destOrd="0" presId="urn:microsoft.com/office/officeart/2018/5/layout/IconCircleLabelList"/>
    <dgm:cxn modelId="{AEBCE04D-6336-469B-871E-2AB4B7F9228A}" type="presParOf" srcId="{565FDEF5-05F6-47C1-A16C-BBE737901896}" destId="{7292A601-642C-4BF6-B140-98593461AD1D}" srcOrd="1" destOrd="0" presId="urn:microsoft.com/office/officeart/2018/5/layout/IconCircleLabelList"/>
    <dgm:cxn modelId="{99F9AA00-84FD-4CC7-A334-76965AA538C3}" type="presParOf" srcId="{565FDEF5-05F6-47C1-A16C-BBE737901896}" destId="{B0CF58AD-3D2D-4146-840A-E6E495472EC9}" srcOrd="2" destOrd="0" presId="urn:microsoft.com/office/officeart/2018/5/layout/IconCircleLabelList"/>
    <dgm:cxn modelId="{CFFAE846-D385-4A2B-8239-E39BFFBAE028}" type="presParOf" srcId="{565FDEF5-05F6-47C1-A16C-BBE737901896}" destId="{C87D4E30-A0DE-4A8E-8AAF-51D4C0BAF3ED}" srcOrd="3" destOrd="0" presId="urn:microsoft.com/office/officeart/2018/5/layout/IconCircleLabelList"/>
    <dgm:cxn modelId="{74B7A12E-54F7-499F-B70A-ACA1E40522DE}" type="presParOf" srcId="{E510EAD6-1139-43CA-AABB-C40450274682}" destId="{D16480C2-0595-4C5F-B5A3-8185CA491BE6}" srcOrd="7" destOrd="0" presId="urn:microsoft.com/office/officeart/2018/5/layout/IconCircleLabelList"/>
    <dgm:cxn modelId="{FB5E7F77-47FB-4A51-9B5D-D6C9AF446AC9}" type="presParOf" srcId="{E510EAD6-1139-43CA-AABB-C40450274682}" destId="{8FF4807D-CE19-4B2F-8769-998EF4BAA322}" srcOrd="8" destOrd="0" presId="urn:microsoft.com/office/officeart/2018/5/layout/IconCircleLabelList"/>
    <dgm:cxn modelId="{0C53B64C-B19E-442E-8D51-1C68CAB14599}" type="presParOf" srcId="{8FF4807D-CE19-4B2F-8769-998EF4BAA322}" destId="{6A463B12-0DFB-448A-B5ED-BDD05079C18A}" srcOrd="0" destOrd="0" presId="urn:microsoft.com/office/officeart/2018/5/layout/IconCircleLabelList"/>
    <dgm:cxn modelId="{D1DAD20F-BD93-4267-9FAB-DE449C0E015E}" type="presParOf" srcId="{8FF4807D-CE19-4B2F-8769-998EF4BAA322}" destId="{48025E7A-83A7-4394-B8D4-6C9325A5B52E}" srcOrd="1" destOrd="0" presId="urn:microsoft.com/office/officeart/2018/5/layout/IconCircleLabelList"/>
    <dgm:cxn modelId="{25EEF8CC-F73F-4042-93A0-7CD30D1CFFA1}" type="presParOf" srcId="{8FF4807D-CE19-4B2F-8769-998EF4BAA322}" destId="{2191F498-C198-48FF-AE0D-6C88ABC4A50B}" srcOrd="2" destOrd="0" presId="urn:microsoft.com/office/officeart/2018/5/layout/IconCircleLabelList"/>
    <dgm:cxn modelId="{52A26534-1DB6-4C25-80E8-1183F7C0F77C}" type="presParOf" srcId="{8FF4807D-CE19-4B2F-8769-998EF4BAA322}" destId="{2C4B58EF-7634-49AD-A9FC-39D23E571A8F}" srcOrd="3" destOrd="0" presId="urn:microsoft.com/office/officeart/2018/5/layout/IconCircleLabelList"/>
    <dgm:cxn modelId="{3AB20AB8-3DCE-4D37-888D-8506BB34AE47}" type="presParOf" srcId="{E510EAD6-1139-43CA-AABB-C40450274682}" destId="{C3F3A8B4-0FF3-497A-9552-1B95A18BC468}" srcOrd="9" destOrd="0" presId="urn:microsoft.com/office/officeart/2018/5/layout/IconCircleLabelList"/>
    <dgm:cxn modelId="{21C1EA27-5ADA-475A-9D20-E03B32ECCD62}" type="presParOf" srcId="{E510EAD6-1139-43CA-AABB-C40450274682}" destId="{80B88CAC-FF20-4996-8193-AD9362B48B21}" srcOrd="10" destOrd="0" presId="urn:microsoft.com/office/officeart/2018/5/layout/IconCircleLabelList"/>
    <dgm:cxn modelId="{6ACB0386-591E-46F3-B935-2996C50D669D}" type="presParOf" srcId="{80B88CAC-FF20-4996-8193-AD9362B48B21}" destId="{96F4FCB3-DF10-4B2F-92DB-742B093E995D}" srcOrd="0" destOrd="0" presId="urn:microsoft.com/office/officeart/2018/5/layout/IconCircleLabelList"/>
    <dgm:cxn modelId="{E4AC3D36-EE45-4E9E-BF9B-B2B6EC44F266}" type="presParOf" srcId="{80B88CAC-FF20-4996-8193-AD9362B48B21}" destId="{984EF578-2780-4CE8-A100-56AC7D7C9E56}" srcOrd="1" destOrd="0" presId="urn:microsoft.com/office/officeart/2018/5/layout/IconCircleLabelList"/>
    <dgm:cxn modelId="{A026DE0B-7E71-4244-82B1-E8C66841435A}" type="presParOf" srcId="{80B88CAC-FF20-4996-8193-AD9362B48B21}" destId="{F96D0FD3-F4A4-4CC1-811E-79E339E1A089}" srcOrd="2" destOrd="0" presId="urn:microsoft.com/office/officeart/2018/5/layout/IconCircleLabelList"/>
    <dgm:cxn modelId="{3FEFBC1B-549B-4061-A46E-E2610C99D7AC}" type="presParOf" srcId="{80B88CAC-FF20-4996-8193-AD9362B48B21}" destId="{8BBA9B0E-D839-46FD-9E90-4AF95B1E1DDC}" srcOrd="3" destOrd="0" presId="urn:microsoft.com/office/officeart/2018/5/layout/IconCircleLabelList"/>
    <dgm:cxn modelId="{5E9F0CC6-48F2-469A-BC72-FB3E80296828}" type="presParOf" srcId="{E510EAD6-1139-43CA-AABB-C40450274682}" destId="{F228BEFD-F93C-4B88-B1A1-7B763E87FAA6}" srcOrd="11" destOrd="0" presId="urn:microsoft.com/office/officeart/2018/5/layout/IconCircleLabelList"/>
    <dgm:cxn modelId="{58AA2131-D084-4E28-B20A-44564EF036EC}" type="presParOf" srcId="{E510EAD6-1139-43CA-AABB-C40450274682}" destId="{A252642A-641E-4A1B-AA64-6065521FDA12}" srcOrd="12" destOrd="0" presId="urn:microsoft.com/office/officeart/2018/5/layout/IconCircleLabelList"/>
    <dgm:cxn modelId="{F30BDFBA-EA44-4B66-B3E6-9C82EA32ACC5}" type="presParOf" srcId="{A252642A-641E-4A1B-AA64-6065521FDA12}" destId="{0FB67F35-DC6B-4128-A4D4-4BC6383614B7}" srcOrd="0" destOrd="0" presId="urn:microsoft.com/office/officeart/2018/5/layout/IconCircleLabelList"/>
    <dgm:cxn modelId="{816E20C9-94C5-4267-83EF-3C5CB457CAAC}" type="presParOf" srcId="{A252642A-641E-4A1B-AA64-6065521FDA12}" destId="{480E99D7-729C-441B-8610-19C33AD8A75D}" srcOrd="1" destOrd="0" presId="urn:microsoft.com/office/officeart/2018/5/layout/IconCircleLabelList"/>
    <dgm:cxn modelId="{7E1E86E9-CB95-4DEA-BBF1-474ADE44BB96}" type="presParOf" srcId="{A252642A-641E-4A1B-AA64-6065521FDA12}" destId="{F704ED23-EB84-4ABF-B07F-3AEAB37D048B}" srcOrd="2" destOrd="0" presId="urn:microsoft.com/office/officeart/2018/5/layout/IconCircleLabelList"/>
    <dgm:cxn modelId="{4C18848F-B210-4005-AD58-22253D4B7D86}" type="presParOf" srcId="{A252642A-641E-4A1B-AA64-6065521FDA12}" destId="{679DDD62-AB64-4908-823E-BF3B9FCEAF44}" srcOrd="3" destOrd="0" presId="urn:microsoft.com/office/officeart/2018/5/layout/IconCircleLabelList"/>
    <dgm:cxn modelId="{DEA02086-F046-4F37-ADB6-7A258774D476}" type="presParOf" srcId="{E510EAD6-1139-43CA-AABB-C40450274682}" destId="{97B54283-7F41-4977-A0AF-EC045E0FDCDB}" srcOrd="13" destOrd="0" presId="urn:microsoft.com/office/officeart/2018/5/layout/IconCircleLabelList"/>
    <dgm:cxn modelId="{D392B679-4E22-4A4F-9424-91CABFDE29EA}" type="presParOf" srcId="{E510EAD6-1139-43CA-AABB-C40450274682}" destId="{6599ACB9-79DB-441C-A863-E7302FB1C2C1}" srcOrd="14" destOrd="0" presId="urn:microsoft.com/office/officeart/2018/5/layout/IconCircleLabelList"/>
    <dgm:cxn modelId="{5BBB83AE-7C26-4A98-AE07-8F9474C70DD3}" type="presParOf" srcId="{6599ACB9-79DB-441C-A863-E7302FB1C2C1}" destId="{F775A712-3A9A-4909-80E0-431CED7C44A7}" srcOrd="0" destOrd="0" presId="urn:microsoft.com/office/officeart/2018/5/layout/IconCircleLabelList"/>
    <dgm:cxn modelId="{00664428-2E48-4B62-9FC8-0BE2EF8CA4B6}" type="presParOf" srcId="{6599ACB9-79DB-441C-A863-E7302FB1C2C1}" destId="{9180156E-3CDA-4F2E-A81F-08205C87C005}" srcOrd="1" destOrd="0" presId="urn:microsoft.com/office/officeart/2018/5/layout/IconCircleLabelList"/>
    <dgm:cxn modelId="{682D6998-AEFB-4AD2-ADE4-EA4AF036677F}" type="presParOf" srcId="{6599ACB9-79DB-441C-A863-E7302FB1C2C1}" destId="{FE77BB10-A4BE-4D27-9446-081B1D086A81}" srcOrd="2" destOrd="0" presId="urn:microsoft.com/office/officeart/2018/5/layout/IconCircleLabelList"/>
    <dgm:cxn modelId="{26BA8FB9-1B02-4583-A72F-CA9AD446A31C}" type="presParOf" srcId="{6599ACB9-79DB-441C-A863-E7302FB1C2C1}" destId="{DBB90985-6F0B-47A5-BF37-8FF7BC5011B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4200F-F959-4ADA-A11B-BFEFCB88CE3E}">
      <dsp:nvSpPr>
        <dsp:cNvPr id="0" name=""/>
        <dsp:cNvSpPr/>
      </dsp:nvSpPr>
      <dsp:spPr>
        <a:xfrm>
          <a:off x="1281872" y="81414"/>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0FB960-6205-481E-8CED-647D58ED6BDF}">
      <dsp:nvSpPr>
        <dsp:cNvPr id="0" name=""/>
        <dsp:cNvSpPr/>
      </dsp:nvSpPr>
      <dsp:spPr>
        <a:xfrm>
          <a:off x="1496449" y="295990"/>
          <a:ext cx="577705" cy="577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A6D12C-F960-4972-8428-416E394E385E}">
      <dsp:nvSpPr>
        <dsp:cNvPr id="0" name=""/>
        <dsp:cNvSpPr/>
      </dsp:nvSpPr>
      <dsp:spPr>
        <a:xfrm>
          <a:off x="744681" y="1401883"/>
          <a:ext cx="2081240"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1: </a:t>
          </a:r>
          <a:r>
            <a:rPr lang="en-IN" sz="1400" kern="1200" dirty="0"/>
            <a:t>Data Collection, Requirement Analysis &amp; Versioning Setup (DVC/</a:t>
          </a:r>
          <a:r>
            <a:rPr lang="en-IN" sz="1400" kern="1200" dirty="0" err="1"/>
            <a:t>MLflow</a:t>
          </a:r>
          <a:r>
            <a:rPr lang="en-IN" sz="1400" kern="1200" dirty="0"/>
            <a:t>)</a:t>
          </a:r>
          <a:endParaRPr lang="en-US" sz="1400" kern="1200" dirty="0"/>
        </a:p>
      </dsp:txBody>
      <dsp:txXfrm>
        <a:off x="744681" y="1401883"/>
        <a:ext cx="2081240" cy="789297"/>
      </dsp:txXfrm>
    </dsp:sp>
    <dsp:sp modelId="{9CC6FA1E-ECA9-4313-991B-48FC17E021E1}">
      <dsp:nvSpPr>
        <dsp:cNvPr id="0" name=""/>
        <dsp:cNvSpPr/>
      </dsp:nvSpPr>
      <dsp:spPr>
        <a:xfrm>
          <a:off x="3779258" y="81414"/>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0AC2FA-C60D-4583-96C4-92070440E5DE}">
      <dsp:nvSpPr>
        <dsp:cNvPr id="0" name=""/>
        <dsp:cNvSpPr/>
      </dsp:nvSpPr>
      <dsp:spPr>
        <a:xfrm>
          <a:off x="3993835" y="295990"/>
          <a:ext cx="577705" cy="577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841A0-BBBA-4929-86B0-7456FB90FBE8}">
      <dsp:nvSpPr>
        <dsp:cNvPr id="0" name=""/>
        <dsp:cNvSpPr/>
      </dsp:nvSpPr>
      <dsp:spPr>
        <a:xfrm>
          <a:off x="3114774" y="1401883"/>
          <a:ext cx="2335826"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2: </a:t>
          </a:r>
          <a:r>
            <a:rPr lang="en-IN" sz="1400" kern="1200" dirty="0"/>
            <a:t>Data Preprocessing, EDA &amp; Feature Engineering</a:t>
          </a:r>
          <a:endParaRPr lang="en-US" sz="1400" kern="1200" dirty="0"/>
        </a:p>
      </dsp:txBody>
      <dsp:txXfrm>
        <a:off x="3114774" y="1401883"/>
        <a:ext cx="2335826" cy="789297"/>
      </dsp:txXfrm>
    </dsp:sp>
    <dsp:sp modelId="{EA661E79-4077-4845-842C-72C027D28B5E}">
      <dsp:nvSpPr>
        <dsp:cNvPr id="0" name=""/>
        <dsp:cNvSpPr/>
      </dsp:nvSpPr>
      <dsp:spPr>
        <a:xfrm>
          <a:off x="6309029" y="81414"/>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D2EED4-FEAD-4D87-8677-67064AB5A5A9}">
      <dsp:nvSpPr>
        <dsp:cNvPr id="0" name=""/>
        <dsp:cNvSpPr/>
      </dsp:nvSpPr>
      <dsp:spPr>
        <a:xfrm>
          <a:off x="6523605" y="295990"/>
          <a:ext cx="577705" cy="577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C56E8D-A5ED-4C8C-9E6B-02B5082186D4}">
      <dsp:nvSpPr>
        <dsp:cNvPr id="0" name=""/>
        <dsp:cNvSpPr/>
      </dsp:nvSpPr>
      <dsp:spPr>
        <a:xfrm>
          <a:off x="5739453" y="1401883"/>
          <a:ext cx="2146009"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3: </a:t>
          </a:r>
          <a:r>
            <a:rPr lang="en-IN" sz="1400" b="0" kern="1200" dirty="0"/>
            <a:t>BASELINE MODELS + </a:t>
          </a:r>
          <a:r>
            <a:rPr lang="en-IN" sz="1400" kern="1200" dirty="0"/>
            <a:t>Kaplan-Meier + Cox Proportional Hazards Implementation</a:t>
          </a:r>
          <a:endParaRPr lang="en-US" sz="1400" kern="1200" dirty="0"/>
        </a:p>
      </dsp:txBody>
      <dsp:txXfrm>
        <a:off x="5739453" y="1401883"/>
        <a:ext cx="2146009" cy="789297"/>
      </dsp:txXfrm>
    </dsp:sp>
    <dsp:sp modelId="{5C3C10A3-E855-4700-975C-DF1605D46FD9}">
      <dsp:nvSpPr>
        <dsp:cNvPr id="0" name=""/>
        <dsp:cNvSpPr/>
      </dsp:nvSpPr>
      <dsp:spPr>
        <a:xfrm>
          <a:off x="8713611" y="81414"/>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92A601-642C-4BF6-B140-98593461AD1D}">
      <dsp:nvSpPr>
        <dsp:cNvPr id="0" name=""/>
        <dsp:cNvSpPr/>
      </dsp:nvSpPr>
      <dsp:spPr>
        <a:xfrm>
          <a:off x="8928187" y="295990"/>
          <a:ext cx="577705" cy="577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7D4E30-A0DE-4A8E-8AAF-51D4C0BAF3ED}">
      <dsp:nvSpPr>
        <dsp:cNvPr id="0" name=""/>
        <dsp:cNvSpPr/>
      </dsp:nvSpPr>
      <dsp:spPr>
        <a:xfrm>
          <a:off x="8174315" y="1401883"/>
          <a:ext cx="2085449"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4: </a:t>
          </a:r>
          <a:r>
            <a:rPr lang="en-IN" sz="1400" kern="1200" dirty="0" err="1"/>
            <a:t>DeepSurv</a:t>
          </a:r>
          <a:r>
            <a:rPr lang="en-IN" sz="1400" kern="1200" dirty="0"/>
            <a:t> Implementation &amp; Hyperparameter Tuning</a:t>
          </a:r>
          <a:endParaRPr lang="en-US" sz="1400" kern="1200" dirty="0"/>
        </a:p>
      </dsp:txBody>
      <dsp:txXfrm>
        <a:off x="8174315" y="1401883"/>
        <a:ext cx="2085449" cy="789297"/>
      </dsp:txXfrm>
    </dsp:sp>
    <dsp:sp modelId="{6A463B12-0DFB-448A-B5ED-BDD05079C18A}">
      <dsp:nvSpPr>
        <dsp:cNvPr id="0" name=""/>
        <dsp:cNvSpPr/>
      </dsp:nvSpPr>
      <dsp:spPr>
        <a:xfrm>
          <a:off x="1081863" y="2603827"/>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25E7A-83A7-4394-B8D4-6C9325A5B52E}">
      <dsp:nvSpPr>
        <dsp:cNvPr id="0" name=""/>
        <dsp:cNvSpPr/>
      </dsp:nvSpPr>
      <dsp:spPr>
        <a:xfrm>
          <a:off x="1296439" y="2818403"/>
          <a:ext cx="577705" cy="5777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4B58EF-7634-49AD-A9FC-39D23E571A8F}">
      <dsp:nvSpPr>
        <dsp:cNvPr id="0" name=""/>
        <dsp:cNvSpPr/>
      </dsp:nvSpPr>
      <dsp:spPr>
        <a:xfrm>
          <a:off x="5543751" y="3804306"/>
          <a:ext cx="2227878"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7: </a:t>
          </a:r>
          <a:r>
            <a:rPr lang="en-IN" sz="1400" kern="1200" dirty="0"/>
            <a:t>Experiment Tracking (</a:t>
          </a:r>
          <a:r>
            <a:rPr lang="en-IN" sz="1400" kern="1200" dirty="0" err="1"/>
            <a:t>MLflow</a:t>
          </a:r>
          <a:r>
            <a:rPr lang="en-IN" sz="1400" kern="1200" dirty="0"/>
            <a:t>/W&amp;B) + Model Registry Setup</a:t>
          </a:r>
          <a:endParaRPr lang="en-US" sz="1400" kern="1200" dirty="0"/>
        </a:p>
      </dsp:txBody>
      <dsp:txXfrm>
        <a:off x="5543751" y="3804306"/>
        <a:ext cx="2227878" cy="789297"/>
      </dsp:txXfrm>
    </dsp:sp>
    <dsp:sp modelId="{96F4FCB3-DF10-4B2F-92DB-742B093E995D}">
      <dsp:nvSpPr>
        <dsp:cNvPr id="0" name=""/>
        <dsp:cNvSpPr/>
      </dsp:nvSpPr>
      <dsp:spPr>
        <a:xfrm>
          <a:off x="3622585" y="2603827"/>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4EF578-2780-4CE8-A100-56AC7D7C9E56}">
      <dsp:nvSpPr>
        <dsp:cNvPr id="0" name=""/>
        <dsp:cNvSpPr/>
      </dsp:nvSpPr>
      <dsp:spPr>
        <a:xfrm>
          <a:off x="3837161" y="2818403"/>
          <a:ext cx="577705" cy="5777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BA9B0E-D839-46FD-9E90-4AF95B1E1DDC}">
      <dsp:nvSpPr>
        <dsp:cNvPr id="0" name=""/>
        <dsp:cNvSpPr/>
      </dsp:nvSpPr>
      <dsp:spPr>
        <a:xfrm>
          <a:off x="543103" y="3807045"/>
          <a:ext cx="2275860"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5: </a:t>
          </a:r>
          <a:r>
            <a:rPr lang="en-IN" sz="1400" kern="1200" dirty="0"/>
            <a:t>Top 5 Churn Reasons, Customer Segmentation &amp; Retention Strategy</a:t>
          </a:r>
          <a:endParaRPr lang="en-US" sz="1400" kern="1200" dirty="0"/>
        </a:p>
      </dsp:txBody>
      <dsp:txXfrm>
        <a:off x="543103" y="3807045"/>
        <a:ext cx="2275860" cy="789297"/>
      </dsp:txXfrm>
    </dsp:sp>
    <dsp:sp modelId="{0FB67F35-DC6B-4128-A4D4-4BC6383614B7}">
      <dsp:nvSpPr>
        <dsp:cNvPr id="0" name=""/>
        <dsp:cNvSpPr/>
      </dsp:nvSpPr>
      <dsp:spPr>
        <a:xfrm>
          <a:off x="6253660" y="2603827"/>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E99D7-729C-441B-8610-19C33AD8A75D}">
      <dsp:nvSpPr>
        <dsp:cNvPr id="0" name=""/>
        <dsp:cNvSpPr/>
      </dsp:nvSpPr>
      <dsp:spPr>
        <a:xfrm>
          <a:off x="6468236" y="2818403"/>
          <a:ext cx="577705" cy="57770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9DDD62-AB64-4908-823E-BF3B9FCEAF44}">
      <dsp:nvSpPr>
        <dsp:cNvPr id="0" name=""/>
        <dsp:cNvSpPr/>
      </dsp:nvSpPr>
      <dsp:spPr>
        <a:xfrm>
          <a:off x="2957580" y="3774313"/>
          <a:ext cx="2408584"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6: </a:t>
          </a:r>
          <a:r>
            <a:rPr lang="en-IN" sz="1400" kern="1200" dirty="0"/>
            <a:t>UI Development (</a:t>
          </a:r>
          <a:r>
            <a:rPr lang="en-IN" sz="1400" kern="1200" dirty="0" err="1"/>
            <a:t>Streamlit</a:t>
          </a:r>
          <a:r>
            <a:rPr lang="en-IN" sz="1400" kern="1200" dirty="0"/>
            <a:t>) + API (</a:t>
          </a:r>
          <a:r>
            <a:rPr lang="en-IN" sz="1400" kern="1200" dirty="0" err="1"/>
            <a:t>FastAPI</a:t>
          </a:r>
          <a:r>
            <a:rPr lang="en-IN" sz="1400" kern="1200" dirty="0"/>
            <a:t>/Flask) + </a:t>
          </a:r>
          <a:r>
            <a:rPr lang="en-IN" sz="1400" kern="1200" dirty="0" err="1"/>
            <a:t>Dockerization</a:t>
          </a:r>
          <a:endParaRPr lang="en-US" sz="1400" kern="1200" dirty="0"/>
        </a:p>
      </dsp:txBody>
      <dsp:txXfrm>
        <a:off x="2957580" y="3774313"/>
        <a:ext cx="2408584" cy="789297"/>
      </dsp:txXfrm>
    </dsp:sp>
    <dsp:sp modelId="{F775A712-3A9A-4909-80E0-431CED7C44A7}">
      <dsp:nvSpPr>
        <dsp:cNvPr id="0" name=""/>
        <dsp:cNvSpPr/>
      </dsp:nvSpPr>
      <dsp:spPr>
        <a:xfrm>
          <a:off x="8888234" y="2603827"/>
          <a:ext cx="1006857" cy="100685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80156E-3CDA-4F2E-A81F-08205C87C005}">
      <dsp:nvSpPr>
        <dsp:cNvPr id="0" name=""/>
        <dsp:cNvSpPr/>
      </dsp:nvSpPr>
      <dsp:spPr>
        <a:xfrm>
          <a:off x="9102811" y="2818403"/>
          <a:ext cx="577705" cy="577705"/>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B90985-6F0B-47A5-BF37-8FF7BC5011B1}">
      <dsp:nvSpPr>
        <dsp:cNvPr id="0" name=""/>
        <dsp:cNvSpPr/>
      </dsp:nvSpPr>
      <dsp:spPr>
        <a:xfrm>
          <a:off x="8250234" y="3924295"/>
          <a:ext cx="2282859" cy="78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N" sz="1400" b="1" kern="1200" dirty="0"/>
            <a:t>Week 8: </a:t>
          </a:r>
          <a:r>
            <a:rPr lang="en-IN" sz="1400" kern="1200" dirty="0"/>
            <a:t>CI/CD Integration, Cloud Deployment, Monitoring &amp; Final Report</a:t>
          </a:r>
          <a:endParaRPr lang="en-US" sz="1400" kern="1200" dirty="0"/>
        </a:p>
      </dsp:txBody>
      <dsp:txXfrm>
        <a:off x="8250234" y="3924295"/>
        <a:ext cx="2282859" cy="78929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9FA45-E280-4B8B-8BF8-D0DFFE860CAD}" type="datetimeFigureOut">
              <a:rPr lang="en-IN" smtClean="0"/>
              <a:t>09-10-2025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FE120F-94FF-42D0-9DAD-9D0D1BA591E8}" type="slidenum">
              <a:rPr lang="en-IN" smtClean="0"/>
              <a:t>‹#›</a:t>
            </a:fld>
            <a:endParaRPr lang="en-IN"/>
          </a:p>
        </p:txBody>
      </p:sp>
    </p:spTree>
    <p:extLst>
      <p:ext uri="{BB962C8B-B14F-4D97-AF65-F5344CB8AC3E}">
        <p14:creationId xmlns:p14="http://schemas.microsoft.com/office/powerpoint/2010/main" val="3840182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A686B-E18B-99FF-831D-8E3E7D4FC7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9B9170-ECBC-9B65-FD83-ACE7F76B8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C79C10-406D-8FE8-9809-EAACF6054F4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1A53B24-7CF4-23BB-440C-60C39936FB5E}"/>
              </a:ext>
            </a:extLst>
          </p:cNvPr>
          <p:cNvSpPr>
            <a:spLocks noGrp="1"/>
          </p:cNvSpPr>
          <p:nvPr>
            <p:ph type="sldNum" sz="quarter" idx="5"/>
          </p:nvPr>
        </p:nvSpPr>
        <p:spPr/>
        <p:txBody>
          <a:bodyPr/>
          <a:lstStyle/>
          <a:p>
            <a:fld id="{72FE120F-94FF-42D0-9DAD-9D0D1BA591E8}" type="slidenum">
              <a:rPr lang="en-IN" smtClean="0"/>
              <a:t>8</a:t>
            </a:fld>
            <a:endParaRPr lang="en-IN"/>
          </a:p>
        </p:txBody>
      </p:sp>
    </p:spTree>
    <p:extLst>
      <p:ext uri="{BB962C8B-B14F-4D97-AF65-F5344CB8AC3E}">
        <p14:creationId xmlns:p14="http://schemas.microsoft.com/office/powerpoint/2010/main" val="4102694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0828-E37A-683D-805D-4FCA0E20F4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903379-E954-82FB-DE5C-C7D031BE2E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397971-43B2-101A-47DB-FBAEB1563E2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18111E7-D23D-83B9-62A5-79084E281D3C}"/>
              </a:ext>
            </a:extLst>
          </p:cNvPr>
          <p:cNvSpPr>
            <a:spLocks noGrp="1"/>
          </p:cNvSpPr>
          <p:nvPr>
            <p:ph type="sldNum" sz="quarter" idx="5"/>
          </p:nvPr>
        </p:nvSpPr>
        <p:spPr/>
        <p:txBody>
          <a:bodyPr/>
          <a:lstStyle/>
          <a:p>
            <a:fld id="{72FE120F-94FF-42D0-9DAD-9D0D1BA591E8}" type="slidenum">
              <a:rPr lang="en-IN" smtClean="0"/>
              <a:t>9</a:t>
            </a:fld>
            <a:endParaRPr lang="en-IN"/>
          </a:p>
        </p:txBody>
      </p:sp>
    </p:spTree>
    <p:extLst>
      <p:ext uri="{BB962C8B-B14F-4D97-AF65-F5344CB8AC3E}">
        <p14:creationId xmlns:p14="http://schemas.microsoft.com/office/powerpoint/2010/main" val="815151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2FE120F-94FF-42D0-9DAD-9D0D1BA591E8}" type="slidenum">
              <a:rPr lang="en-IN" smtClean="0"/>
              <a:t>23</a:t>
            </a:fld>
            <a:endParaRPr lang="en-IN"/>
          </a:p>
        </p:txBody>
      </p:sp>
    </p:spTree>
    <p:extLst>
      <p:ext uri="{BB962C8B-B14F-4D97-AF65-F5344CB8AC3E}">
        <p14:creationId xmlns:p14="http://schemas.microsoft.com/office/powerpoint/2010/main" val="3566641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F4D17B-9B25-2D63-E389-71163BD2C8E7}"/>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C4ED1-FB42-4A6C-B292-B8C58946A85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35A630-145D-4232-9865-98341E30F7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08363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B0375-D926-48D9-8605-813B1B64E6F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8D7657-21CC-45AA-A2CE-92653962FC4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9364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A09EBA-4206-40BF-81B1-742CF8BD5BA1}"/>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B8BE7B-6EB1-4B41-A25B-B41833E5B2B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38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
        <p:nvSpPr>
          <p:cNvPr id="3" name="Text Placeholder 13">
            <a:extLst>
              <a:ext uri="{FF2B5EF4-FFF2-40B4-BE49-F238E27FC236}">
                <a16:creationId xmlns:a16="http://schemas.microsoft.com/office/drawing/2014/main" id="{F7878D79-3823-9575-1C88-56C4110E1E35}"/>
              </a:ext>
            </a:extLst>
          </p:cNvPr>
          <p:cNvSpPr>
            <a:spLocks noGrp="1"/>
          </p:cNvSpPr>
          <p:nvPr>
            <p:ph type="body" sz="quarter" idx="13" hasCustomPrompt="1"/>
          </p:nvPr>
        </p:nvSpPr>
        <p:spPr>
          <a:xfrm>
            <a:off x="255996" y="1271219"/>
            <a:ext cx="10624338" cy="444565"/>
          </a:xfrm>
        </p:spPr>
        <p:txBody>
          <a:bodyPr vert="horz" lIns="91440" tIns="45720" rIns="91440" bIns="45720" rtlCol="0">
            <a:noAutofit/>
          </a:bodyPr>
          <a:lstStyle>
            <a:lvl1pPr>
              <a:defRPr lang="en-US" sz="2800" b="1" kern="1200" dirty="0">
                <a:solidFill>
                  <a:srgbClr val="0070C0"/>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dirty="0"/>
              <a:t>Title Here</a:t>
            </a:r>
          </a:p>
        </p:txBody>
      </p:sp>
      <p:sp>
        <p:nvSpPr>
          <p:cNvPr id="4" name="Text Placeholder 13">
            <a:extLst>
              <a:ext uri="{FF2B5EF4-FFF2-40B4-BE49-F238E27FC236}">
                <a16:creationId xmlns:a16="http://schemas.microsoft.com/office/drawing/2014/main" id="{06C9D6B8-9A00-34FD-3E41-E67F07F278E4}"/>
              </a:ext>
            </a:extLst>
          </p:cNvPr>
          <p:cNvSpPr>
            <a:spLocks noGrp="1"/>
          </p:cNvSpPr>
          <p:nvPr>
            <p:ph type="body" sz="quarter" idx="15" hasCustomPrompt="1"/>
          </p:nvPr>
        </p:nvSpPr>
        <p:spPr>
          <a:xfrm>
            <a:off x="255996" y="629525"/>
            <a:ext cx="10624338" cy="444565"/>
          </a:xfrm>
        </p:spPr>
        <p:txBody>
          <a:bodyPr vert="horz" lIns="91440" tIns="45720" rIns="91440" bIns="45720" rtlCol="0">
            <a:noAutofit/>
          </a:bodyPr>
          <a:lstStyle>
            <a:lvl1pPr>
              <a:defRPr lang="en-US" sz="2800" b="1" kern="1200" dirty="0">
                <a:solidFill>
                  <a:srgbClr val="0070C0"/>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dirty="0"/>
              <a:t>Title Here</a:t>
            </a:r>
          </a:p>
        </p:txBody>
      </p:sp>
    </p:spTree>
    <p:extLst>
      <p:ext uri="{BB962C8B-B14F-4D97-AF65-F5344CB8AC3E}">
        <p14:creationId xmlns:p14="http://schemas.microsoft.com/office/powerpoint/2010/main" val="3647735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3" name="Text Placeholder 13">
            <a:extLst>
              <a:ext uri="{FF2B5EF4-FFF2-40B4-BE49-F238E27FC236}">
                <a16:creationId xmlns:a16="http://schemas.microsoft.com/office/drawing/2014/main" id="{F7878D79-3823-9575-1C88-56C4110E1E35}"/>
              </a:ext>
            </a:extLst>
          </p:cNvPr>
          <p:cNvSpPr>
            <a:spLocks noGrp="1"/>
          </p:cNvSpPr>
          <p:nvPr>
            <p:ph type="body" sz="quarter" idx="13" hasCustomPrompt="1"/>
          </p:nvPr>
        </p:nvSpPr>
        <p:spPr>
          <a:xfrm>
            <a:off x="173803" y="469835"/>
            <a:ext cx="11672300" cy="650048"/>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dirty="0"/>
              <a:t>Title Here</a:t>
            </a:r>
          </a:p>
        </p:txBody>
      </p:sp>
    </p:spTree>
    <p:extLst>
      <p:ext uri="{BB962C8B-B14F-4D97-AF65-F5344CB8AC3E}">
        <p14:creationId xmlns:p14="http://schemas.microsoft.com/office/powerpoint/2010/main" val="2443542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37F2-3C53-43E6-9F25-242D13C5ABD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302C3C5-9B28-493B-9422-74FF4AE180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0436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B68FAD-9CFA-CBF0-4B37-9944C2E932A1}"/>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4B6E2-CC70-4366-ABC8-87480CC35BD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0D34EE-ED80-45A7-B964-53ED80D946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33036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3BCD6-D227-4C30-8364-6F161FA122F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5DC3054-5604-4679-AF7D-07BF06BE01A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47BA85-32D5-4EA3-9F8B-5A8B925174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123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F33A1-3BE5-4F1B-8E70-08225490223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4C4CAE0-72F2-4F22-A85A-772E3DA044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EDE67E9-F76F-4049-98D4-82E9E7C800E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332A94-E906-4159-9FE4-E63CFAE0BE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C16D1AA-A642-4FEB-91F0-3F506A2AE8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9363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BF108-6EC2-4592-9D33-716E6B1ACF9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826736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387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AB71-FC15-4C88-A99B-0D66CDCEEF5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369B3E-A4BB-45D7-ABB7-1E151F04FE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FD4C72-B215-468A-8722-23007428B0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694330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42731-906B-40B4-86D3-CD7878598D2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1042F1-26FD-477E-A079-62384AA43E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52E8FE-8F89-4D08-8341-786A0381BB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738541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microsoft.com/office/2007/relationships/hdphoto" Target="../media/hdphoto2.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087FE-85BE-5152-9EB5-3B57AE38DD48}"/>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 y="5337544"/>
            <a:ext cx="12191994" cy="1548307"/>
          </a:xfrm>
          <a:prstGeom prst="rect">
            <a:avLst/>
          </a:prstGeom>
        </p:spPr>
      </p:pic>
      <p:sp>
        <p:nvSpPr>
          <p:cNvPr id="7" name="Rectangle 6">
            <a:extLst>
              <a:ext uri="{FF2B5EF4-FFF2-40B4-BE49-F238E27FC236}">
                <a16:creationId xmlns:a16="http://schemas.microsoft.com/office/drawing/2014/main" id="{8EFA70D2-ADBF-0DD4-D7D1-F37201867E99}"/>
              </a:ext>
            </a:extLst>
          </p:cNvPr>
          <p:cNvSpPr/>
          <p:nvPr userDrawn="1"/>
        </p:nvSpPr>
        <p:spPr>
          <a:xfrm>
            <a:off x="0" y="0"/>
            <a:ext cx="12192000" cy="365125"/>
          </a:xfrm>
          <a:prstGeom prst="rect">
            <a:avLst/>
          </a:prstGeom>
          <a:gradFill>
            <a:gsLst>
              <a:gs pos="5000">
                <a:srgbClr val="47BDAE"/>
              </a:gs>
              <a:gs pos="59000">
                <a:srgbClr val="25B9ED"/>
              </a:gs>
              <a:gs pos="100000">
                <a:srgbClr val="FFFFFF"/>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2000" b="1" i="1" dirty="0">
              <a:solidFill>
                <a:schemeClr val="bg1">
                  <a:lumMod val="75000"/>
                </a:schemeClr>
              </a:solidFill>
            </a:endParaRPr>
          </a:p>
        </p:txBody>
      </p:sp>
      <p:sp>
        <p:nvSpPr>
          <p:cNvPr id="3" name="Text Placeholder 2">
            <a:extLst>
              <a:ext uri="{FF2B5EF4-FFF2-40B4-BE49-F238E27FC236}">
                <a16:creationId xmlns:a16="http://schemas.microsoft.com/office/drawing/2014/main" id="{F8BC08DB-FBED-4A43-AE4B-B2CE371FE61E}"/>
              </a:ext>
            </a:extLst>
          </p:cNvPr>
          <p:cNvSpPr>
            <a:spLocks noGrp="1"/>
          </p:cNvSpPr>
          <p:nvPr>
            <p:ph type="body" idx="1"/>
          </p:nvPr>
        </p:nvSpPr>
        <p:spPr>
          <a:xfrm>
            <a:off x="677271" y="1191757"/>
            <a:ext cx="11004446" cy="479500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28" name="Picture 4" descr="LTIMindtree logo in transparent PNG and vectorized SVG formats">
            <a:extLst>
              <a:ext uri="{FF2B5EF4-FFF2-40B4-BE49-F238E27FC236}">
                <a16:creationId xmlns:a16="http://schemas.microsoft.com/office/drawing/2014/main" id="{21F70453-17DB-04F6-290A-DCDEF9FDE02E}"/>
              </a:ext>
            </a:extLst>
          </p:cNvPr>
          <p:cNvPicPr>
            <a:picLocks noChangeAspect="1" noChangeArrowheads="1"/>
          </p:cNvPicPr>
          <p:nvPr userDrawn="1"/>
        </p:nvPicPr>
        <p:blipFill>
          <a:blip r:embed="rId16">
            <a:extLst>
              <a:ext uri="{BEBA8EAE-BF5A-486C-A8C5-ECC9F3942E4B}">
                <a14:imgProps xmlns:a14="http://schemas.microsoft.com/office/drawing/2010/main">
                  <a14:imgLayer r:embed="rId17">
                    <a14:imgEffect>
                      <a14:saturation sat="40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545387" y="6562429"/>
            <a:ext cx="1541059" cy="295571"/>
          </a:xfrm>
          <a:prstGeom prst="rect">
            <a:avLst/>
          </a:prstGeom>
          <a:noFill/>
        </p:spPr>
      </p:pic>
      <p:sp>
        <p:nvSpPr>
          <p:cNvPr id="6" name="Title Placeholder 1">
            <a:extLst>
              <a:ext uri="{FF2B5EF4-FFF2-40B4-BE49-F238E27FC236}">
                <a16:creationId xmlns:a16="http://schemas.microsoft.com/office/drawing/2014/main" id="{DBDE3A73-7407-B3B5-0BC2-D13C973D143A}"/>
              </a:ext>
            </a:extLst>
          </p:cNvPr>
          <p:cNvSpPr txBox="1">
            <a:spLocks/>
          </p:cNvSpPr>
          <p:nvPr userDrawn="1"/>
        </p:nvSpPr>
        <p:spPr>
          <a:xfrm>
            <a:off x="221274" y="88514"/>
            <a:ext cx="8176583" cy="11032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1" name="Text Placeholder 2">
            <a:extLst>
              <a:ext uri="{FF2B5EF4-FFF2-40B4-BE49-F238E27FC236}">
                <a16:creationId xmlns:a16="http://schemas.microsoft.com/office/drawing/2014/main" id="{70A0B4C8-C250-76C3-01DB-D728F6B32656}"/>
              </a:ext>
            </a:extLst>
          </p:cNvPr>
          <p:cNvSpPr txBox="1">
            <a:spLocks/>
          </p:cNvSpPr>
          <p:nvPr userDrawn="1"/>
        </p:nvSpPr>
        <p:spPr>
          <a:xfrm>
            <a:off x="391411" y="640135"/>
            <a:ext cx="11290305" cy="523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Calibri (Body)"/>
            </a:endParaRPr>
          </a:p>
        </p:txBody>
      </p:sp>
      <p:sp>
        <p:nvSpPr>
          <p:cNvPr id="12" name="Text Placeholder 2">
            <a:extLst>
              <a:ext uri="{FF2B5EF4-FFF2-40B4-BE49-F238E27FC236}">
                <a16:creationId xmlns:a16="http://schemas.microsoft.com/office/drawing/2014/main" id="{349D7A90-F0A3-C216-D67E-9B86D1BECDF5}"/>
              </a:ext>
            </a:extLst>
          </p:cNvPr>
          <p:cNvSpPr txBox="1">
            <a:spLocks/>
          </p:cNvSpPr>
          <p:nvPr userDrawn="1"/>
        </p:nvSpPr>
        <p:spPr>
          <a:xfrm>
            <a:off x="158720" y="413891"/>
            <a:ext cx="10025576" cy="685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13" name="Picture 12">
            <a:extLst>
              <a:ext uri="{FF2B5EF4-FFF2-40B4-BE49-F238E27FC236}">
                <a16:creationId xmlns:a16="http://schemas.microsoft.com/office/drawing/2014/main" id="{383075D7-F006-A81F-68F1-A5F218FAF004}"/>
              </a:ext>
            </a:extLst>
          </p:cNvPr>
          <p:cNvPicPr>
            <a:picLocks noChangeAspect="1"/>
          </p:cNvPicPr>
          <p:nvPr userDrawn="1"/>
        </p:nvPicPr>
        <p:blipFill>
          <a:blip r:embed="rId18">
            <a:extLst>
              <a:ext uri="{BEBA8EAE-BF5A-486C-A8C5-ECC9F3942E4B}">
                <a14:imgProps xmlns:a14="http://schemas.microsoft.com/office/drawing/2010/main">
                  <a14:imgLayer r:embed="rId19">
                    <a14:imgEffect>
                      <a14:brightnessContrast bright="-20000" contrast="20000"/>
                    </a14:imgEffect>
                  </a14:imgLayer>
                </a14:imgProps>
              </a:ext>
            </a:extLst>
          </a:blip>
          <a:stretch>
            <a:fillRect/>
          </a:stretch>
        </p:blipFill>
        <p:spPr>
          <a:xfrm>
            <a:off x="105554" y="6358271"/>
            <a:ext cx="964436" cy="411216"/>
          </a:xfrm>
          <a:prstGeom prst="rect">
            <a:avLst/>
          </a:prstGeom>
        </p:spPr>
      </p:pic>
    </p:spTree>
    <p:extLst>
      <p:ext uri="{BB962C8B-B14F-4D97-AF65-F5344CB8AC3E}">
        <p14:creationId xmlns:p14="http://schemas.microsoft.com/office/powerpoint/2010/main" val="26804827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8D30BC0-07A3-DCDA-0D0B-DD40C2178A62}"/>
              </a:ext>
            </a:extLst>
          </p:cNvPr>
          <p:cNvSpPr/>
          <p:nvPr/>
        </p:nvSpPr>
        <p:spPr>
          <a:xfrm>
            <a:off x="-31269" y="29737"/>
            <a:ext cx="12254538" cy="6868389"/>
          </a:xfrm>
          <a:prstGeom prst="rect">
            <a:avLst/>
          </a:prstGeom>
          <a:gradFill>
            <a:gsLst>
              <a:gs pos="0">
                <a:srgbClr val="47BDAF"/>
              </a:gs>
              <a:gs pos="100000">
                <a:srgbClr val="3793A6"/>
              </a:gs>
              <a:gs pos="39000">
                <a:srgbClr val="1C4D9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utiger LT Pro 45 Light" panose="020B0403030504020204" pitchFamily="34" charset="0"/>
              <a:ea typeface="+mn-ea"/>
              <a:cs typeface="+mn-cs"/>
            </a:endParaRPr>
          </a:p>
        </p:txBody>
      </p:sp>
      <p:sp>
        <p:nvSpPr>
          <p:cNvPr id="14" name="Text Placeholder 1">
            <a:extLst>
              <a:ext uri="{FF2B5EF4-FFF2-40B4-BE49-F238E27FC236}">
                <a16:creationId xmlns:a16="http://schemas.microsoft.com/office/drawing/2014/main" id="{0741E81D-922F-23FE-07A9-320FA2B27E3A}"/>
              </a:ext>
            </a:extLst>
          </p:cNvPr>
          <p:cNvSpPr>
            <a:spLocks noGrp="1"/>
          </p:cNvSpPr>
          <p:nvPr>
            <p:ph type="body" sz="quarter" idx="13"/>
          </p:nvPr>
        </p:nvSpPr>
        <p:spPr>
          <a:xfrm>
            <a:off x="2289635" y="17705"/>
            <a:ext cx="6910121" cy="1058125"/>
          </a:xfrm>
        </p:spPr>
        <p:txBody>
          <a:bodyPr/>
          <a:lstStyle/>
          <a:p>
            <a:pPr marL="0" indent="0" algn="ctr">
              <a:buNone/>
            </a:pPr>
            <a:r>
              <a:rPr lang="en-US" sz="4400" dirty="0">
                <a:solidFill>
                  <a:schemeClr val="bg1"/>
                </a:solidFill>
              </a:rPr>
              <a:t>M.Tech Program </a:t>
            </a:r>
          </a:p>
          <a:p>
            <a:pPr marL="0" indent="0" algn="ctr">
              <a:buNone/>
            </a:pPr>
            <a:r>
              <a:rPr lang="en-US" sz="2000" dirty="0">
                <a:solidFill>
                  <a:schemeClr val="bg1"/>
                </a:solidFill>
              </a:rPr>
              <a:t>Advanced Industry Integrated Programs</a:t>
            </a:r>
          </a:p>
        </p:txBody>
      </p:sp>
      <p:cxnSp>
        <p:nvCxnSpPr>
          <p:cNvPr id="15" name="Straight Connector 14">
            <a:extLst>
              <a:ext uri="{FF2B5EF4-FFF2-40B4-BE49-F238E27FC236}">
                <a16:creationId xmlns:a16="http://schemas.microsoft.com/office/drawing/2014/main" id="{ED19DFA2-C55E-F4D5-C53A-B5ECEB442DC1}"/>
              </a:ext>
            </a:extLst>
          </p:cNvPr>
          <p:cNvCxnSpPr/>
          <p:nvPr/>
        </p:nvCxnSpPr>
        <p:spPr>
          <a:xfrm>
            <a:off x="2977350" y="1120307"/>
            <a:ext cx="586622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41AA452C-B3E6-7A79-FD46-04E813851A85}"/>
              </a:ext>
            </a:extLst>
          </p:cNvPr>
          <p:cNvSpPr/>
          <p:nvPr/>
        </p:nvSpPr>
        <p:spPr>
          <a:xfrm>
            <a:off x="4125951" y="1177578"/>
            <a:ext cx="3033131" cy="286036"/>
          </a:xfrm>
          <a:prstGeom prst="round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1200" b="0" i="0" u="none" strike="noStrike" kern="1200" cap="none" spc="0" normalizeH="0" baseline="0" noProof="0" dirty="0">
                <a:ln>
                  <a:noFill/>
                </a:ln>
                <a:solidFill>
                  <a:srgbClr val="595959"/>
                </a:solidFill>
                <a:effectLst/>
                <a:uLnTx/>
                <a:uFillTx/>
                <a:latin typeface="Frutiger 45 bold"/>
                <a:ea typeface="+mn-ea"/>
                <a:cs typeface="Calibri" panose="020F0502020204030204" pitchFamily="34" charset="0"/>
              </a:rPr>
              <a:t>Jointly offered by University and LTIMindTree</a:t>
            </a:r>
          </a:p>
        </p:txBody>
      </p:sp>
      <p:sp>
        <p:nvSpPr>
          <p:cNvPr id="4" name="TextBox 3">
            <a:extLst>
              <a:ext uri="{FF2B5EF4-FFF2-40B4-BE49-F238E27FC236}">
                <a16:creationId xmlns:a16="http://schemas.microsoft.com/office/drawing/2014/main" id="{598A8852-79FE-2D69-0530-D7712358063B}"/>
              </a:ext>
            </a:extLst>
          </p:cNvPr>
          <p:cNvSpPr txBox="1"/>
          <p:nvPr/>
        </p:nvSpPr>
        <p:spPr>
          <a:xfrm>
            <a:off x="180236" y="1659822"/>
            <a:ext cx="11428184" cy="4985980"/>
          </a:xfrm>
          <a:prstGeom prst="rect">
            <a:avLst/>
          </a:prstGeom>
          <a:noFill/>
        </p:spPr>
        <p:txBody>
          <a:bodyPr wrap="square">
            <a:spAutoFit/>
          </a:bodyPr>
          <a:lstStyle/>
          <a:p>
            <a:pPr lvl="0" algn="ctr">
              <a:defRPr/>
            </a:pPr>
            <a:endParaRPr lang="en-IN" sz="3600" dirty="0">
              <a:solidFill>
                <a:schemeClr val="bg1"/>
              </a:solidFill>
            </a:endParaRPr>
          </a:p>
          <a:p>
            <a:pPr lvl="0" algn="ctr">
              <a:defRPr/>
            </a:pPr>
            <a:r>
              <a:rPr lang="en-IN" sz="3600" dirty="0">
                <a:solidFill>
                  <a:schemeClr val="bg1"/>
                </a:solidFill>
              </a:rPr>
              <a:t>Customer Churn Prediction &amp; Retention System</a:t>
            </a:r>
          </a:p>
          <a:p>
            <a:pPr lvl="0" algn="ctr">
              <a:defRPr/>
            </a:pPr>
            <a:endParaRPr lang="en-IN" sz="3600" b="1" dirty="0">
              <a:solidFill>
                <a:schemeClr val="bg1"/>
              </a:solidFill>
              <a:latin typeface="Frutiger 45 bold"/>
              <a:cs typeface="Calibri" panose="020F0502020204030204" pitchFamily="34" charset="0"/>
            </a:endParaRPr>
          </a:p>
          <a:p>
            <a:pPr lvl="0" algn="ctr">
              <a:defRPr/>
            </a:pPr>
            <a:endParaRPr kumimoji="0" lang="en-US" sz="5400" b="1" i="0" u="none" strike="noStrike" kern="1200" cap="none" spc="0" normalizeH="0" baseline="0" noProof="0" dirty="0">
              <a:ln>
                <a:noFill/>
              </a:ln>
              <a:solidFill>
                <a:prstClr val="white"/>
              </a:solidFill>
              <a:effectLst/>
              <a:uLnTx/>
              <a:uFillTx/>
              <a:latin typeface="Frutiger 45 bold"/>
              <a:ea typeface="+mn-ea"/>
              <a:cs typeface="Calibri" panose="020F0502020204030204" pitchFamily="34" charset="0"/>
            </a:endParaRPr>
          </a:p>
          <a:p>
            <a:pPr lvl="0" algn="ctr">
              <a:defRPr/>
            </a:pPr>
            <a:r>
              <a:rPr lang="en-US" sz="2400" b="1" dirty="0">
                <a:solidFill>
                  <a:prstClr val="white"/>
                </a:solidFill>
                <a:cs typeface="Calibri" panose="020F0502020204030204" pitchFamily="34" charset="0"/>
              </a:rPr>
              <a:t>Team Member</a:t>
            </a:r>
          </a:p>
          <a:p>
            <a:pPr algn="ctr">
              <a:defRPr/>
            </a:pPr>
            <a:r>
              <a:rPr lang="en-US" sz="2400" b="1" dirty="0">
                <a:solidFill>
                  <a:prstClr val="white"/>
                </a:solidFill>
                <a:cs typeface="Calibri" panose="020F0502020204030204" pitchFamily="34" charset="0"/>
              </a:rPr>
              <a:t>Bhavyam Ramani</a:t>
            </a:r>
          </a:p>
          <a:p>
            <a:pPr lvl="0" algn="ctr">
              <a:defRPr/>
            </a:pPr>
            <a:endParaRPr lang="en-US" sz="5400" b="1" dirty="0">
              <a:solidFill>
                <a:prstClr val="white"/>
              </a:solidFill>
              <a:latin typeface="Frutiger 45 bold"/>
              <a:cs typeface="Calibri" panose="020F0502020204030204" pitchFamily="34" charset="0"/>
            </a:endParaRPr>
          </a:p>
          <a:p>
            <a:pPr lvl="0" algn="ctr">
              <a:defRPr/>
            </a:pPr>
            <a:endParaRPr kumimoji="0" lang="en-US" sz="5400" b="1" i="0" u="none" strike="noStrike" kern="1200" cap="none" spc="0" normalizeH="0" baseline="0" noProof="0" dirty="0">
              <a:ln>
                <a:noFill/>
              </a:ln>
              <a:solidFill>
                <a:prstClr val="white"/>
              </a:solidFill>
              <a:effectLst/>
              <a:uLnTx/>
              <a:uFillTx/>
              <a:latin typeface="Frutiger 45 bold"/>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0E7F5D19-19F4-F87F-17C2-8520612BCFEC}"/>
              </a:ext>
            </a:extLst>
          </p:cNvPr>
          <p:cNvGraphicFramePr>
            <a:graphicFrameLocks noGrp="1"/>
          </p:cNvGraphicFramePr>
          <p:nvPr/>
        </p:nvGraphicFramePr>
        <p:xfrm>
          <a:off x="-47290" y="5501244"/>
          <a:ext cx="12239216" cy="3264833"/>
        </p:xfrm>
        <a:graphic>
          <a:graphicData uri="http://schemas.openxmlformats.org/drawingml/2006/table">
            <a:tbl>
              <a:tblPr firstRow="1" bandRow="1">
                <a:tableStyleId>{5940675A-B579-460E-94D1-54222C63F5DA}</a:tableStyleId>
              </a:tblPr>
              <a:tblGrid>
                <a:gridCol w="6119608">
                  <a:extLst>
                    <a:ext uri="{9D8B030D-6E8A-4147-A177-3AD203B41FA5}">
                      <a16:colId xmlns:a16="http://schemas.microsoft.com/office/drawing/2014/main" val="586572480"/>
                    </a:ext>
                  </a:extLst>
                </a:gridCol>
                <a:gridCol w="6119608">
                  <a:extLst>
                    <a:ext uri="{9D8B030D-6E8A-4147-A177-3AD203B41FA5}">
                      <a16:colId xmlns:a16="http://schemas.microsoft.com/office/drawing/2014/main" val="157907922"/>
                    </a:ext>
                  </a:extLst>
                </a:gridCol>
              </a:tblGrid>
              <a:tr h="15274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Frutiger 45 bold"/>
                          <a:cs typeface="Calibri" panose="020F0502020204030204" pitchFamily="34" charset="0"/>
                        </a:rPr>
                        <a:t>Knowledge partner</a:t>
                      </a:r>
                      <a:endParaRPr lang="en-US" dirty="0">
                        <a:solidFill>
                          <a:schemeClr val="bg1"/>
                        </a:solidFill>
                      </a:endParaRPr>
                    </a:p>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Frutiger 45 bold"/>
                          <a:cs typeface="Calibri" panose="020F0502020204030204" pitchFamily="34" charset="0"/>
                        </a:rPr>
                        <a:t>                                                                     Implementation partner</a:t>
                      </a:r>
                      <a:endParaRPr lang="en-US" dirty="0">
                        <a:solidFill>
                          <a:schemeClr val="bg1"/>
                        </a:solidFill>
                      </a:endParaRPr>
                    </a:p>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3668230"/>
                  </a:ext>
                </a:extLst>
              </a:tr>
              <a:tr h="1184198">
                <a:tc>
                  <a:txBody>
                    <a:bodyPr/>
                    <a:lstStyle/>
                    <a:p>
                      <a:endParaRPr lang="en-US" dirty="0"/>
                    </a:p>
                    <a:p>
                      <a:endParaRPr lang="en-US" dirty="0"/>
                    </a:p>
                    <a:p>
                      <a:endParaRPr lang="en-US" dirty="0"/>
                    </a:p>
                    <a:p>
                      <a:endParaRPr lang="en-US" dirty="0"/>
                    </a:p>
                    <a:p>
                      <a:endParaRPr lang="en-US" dirty="0"/>
                    </a:p>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66263768"/>
                  </a:ext>
                </a:extLst>
              </a:tr>
            </a:tbl>
          </a:graphicData>
        </a:graphic>
      </p:graphicFrame>
      <p:pic>
        <p:nvPicPr>
          <p:cNvPr id="8" name="Picture 7">
            <a:extLst>
              <a:ext uri="{FF2B5EF4-FFF2-40B4-BE49-F238E27FC236}">
                <a16:creationId xmlns:a16="http://schemas.microsoft.com/office/drawing/2014/main" id="{2715C658-0B94-5B63-55F1-B9B6F645F0D0}"/>
              </a:ext>
            </a:extLst>
          </p:cNvPr>
          <p:cNvPicPr>
            <a:picLocks noChangeAspect="1"/>
          </p:cNvPicPr>
          <p:nvPr/>
        </p:nvPicPr>
        <p:blipFill>
          <a:blip r:embed="rId2"/>
          <a:stretch>
            <a:fillRect/>
          </a:stretch>
        </p:blipFill>
        <p:spPr>
          <a:xfrm>
            <a:off x="9775332" y="5852667"/>
            <a:ext cx="1987468" cy="847417"/>
          </a:xfrm>
          <a:prstGeom prst="rect">
            <a:avLst/>
          </a:prstGeom>
        </p:spPr>
      </p:pic>
      <p:pic>
        <p:nvPicPr>
          <p:cNvPr id="9" name="Picture 2" descr="LTIMindtree - Technology Consulting and Digital Solutions Company">
            <a:extLst>
              <a:ext uri="{FF2B5EF4-FFF2-40B4-BE49-F238E27FC236}">
                <a16:creationId xmlns:a16="http://schemas.microsoft.com/office/drawing/2014/main" id="{B3D78849-E5F7-1DB2-227F-14244586123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0" y="5852667"/>
            <a:ext cx="3886489" cy="864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507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92853759-73F6-B2F3-7FB2-AC8A98747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896" y="546973"/>
            <a:ext cx="4533109" cy="5449060"/>
          </a:xfrm>
          <a:prstGeom prst="rect">
            <a:avLst/>
          </a:prstGeom>
        </p:spPr>
      </p:pic>
      <p:pic>
        <p:nvPicPr>
          <p:cNvPr id="7" name="Picture 6" descr="A screenshot of a computer code">
            <a:extLst>
              <a:ext uri="{FF2B5EF4-FFF2-40B4-BE49-F238E27FC236}">
                <a16:creationId xmlns:a16="http://schemas.microsoft.com/office/drawing/2014/main" id="{2A82F16D-65AC-FDB2-BF33-7D0C33E61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1" y="546973"/>
            <a:ext cx="6310858" cy="3620505"/>
          </a:xfrm>
          <a:prstGeom prst="rect">
            <a:avLst/>
          </a:prstGeom>
        </p:spPr>
      </p:pic>
    </p:spTree>
    <p:extLst>
      <p:ext uri="{BB962C8B-B14F-4D97-AF65-F5344CB8AC3E}">
        <p14:creationId xmlns:p14="http://schemas.microsoft.com/office/powerpoint/2010/main" val="2167475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54BFF4E2-714E-52F7-84EC-AF3C7D650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82" y="569062"/>
            <a:ext cx="6370047" cy="5683867"/>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EB2CDC79-504E-D9CF-A8D0-7579E884A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729" y="1476724"/>
            <a:ext cx="5629864" cy="3724863"/>
          </a:xfrm>
          <a:prstGeom prst="rect">
            <a:avLst/>
          </a:prstGeom>
        </p:spPr>
      </p:pic>
      <p:pic>
        <p:nvPicPr>
          <p:cNvPr id="15" name="Picture 14" descr="A close up of a text&#10;&#10;AI-generated content may be incorrect.">
            <a:extLst>
              <a:ext uri="{FF2B5EF4-FFF2-40B4-BE49-F238E27FC236}">
                <a16:creationId xmlns:a16="http://schemas.microsoft.com/office/drawing/2014/main" id="{17BC5CFD-778F-3709-DFC5-09D3B4CF1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2982" y="711663"/>
            <a:ext cx="4232547" cy="750071"/>
          </a:xfrm>
          <a:prstGeom prst="rect">
            <a:avLst/>
          </a:prstGeom>
        </p:spPr>
      </p:pic>
    </p:spTree>
    <p:extLst>
      <p:ext uri="{BB962C8B-B14F-4D97-AF65-F5344CB8AC3E}">
        <p14:creationId xmlns:p14="http://schemas.microsoft.com/office/powerpoint/2010/main" val="2325284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152826C8-CC8A-C3F2-8BBC-8FB46FCA2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478" y="613238"/>
            <a:ext cx="7887043" cy="4893837"/>
          </a:xfrm>
          <a:prstGeom prst="rect">
            <a:avLst/>
          </a:prstGeom>
        </p:spPr>
      </p:pic>
    </p:spTree>
    <p:extLst>
      <p:ext uri="{BB962C8B-B14F-4D97-AF65-F5344CB8AC3E}">
        <p14:creationId xmlns:p14="http://schemas.microsoft.com/office/powerpoint/2010/main" val="3424657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art with different colored bars&#10;&#10;AI-generated content may be incorrect.">
            <a:extLst>
              <a:ext uri="{FF2B5EF4-FFF2-40B4-BE49-F238E27FC236}">
                <a16:creationId xmlns:a16="http://schemas.microsoft.com/office/drawing/2014/main" id="{144BB691-0438-1596-DD07-14CD4711E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281" y="399419"/>
            <a:ext cx="7677807" cy="4635272"/>
          </a:xfrm>
          <a:prstGeom prst="rect">
            <a:avLst/>
          </a:prstGeom>
        </p:spPr>
      </p:pic>
      <p:sp>
        <p:nvSpPr>
          <p:cNvPr id="6" name="TextBox 5">
            <a:extLst>
              <a:ext uri="{FF2B5EF4-FFF2-40B4-BE49-F238E27FC236}">
                <a16:creationId xmlns:a16="http://schemas.microsoft.com/office/drawing/2014/main" id="{4B1D2CE3-E9F4-98B1-D549-E1F28C45424D}"/>
              </a:ext>
            </a:extLst>
          </p:cNvPr>
          <p:cNvSpPr txBox="1"/>
          <p:nvPr/>
        </p:nvSpPr>
        <p:spPr>
          <a:xfrm>
            <a:off x="1136668" y="5155324"/>
            <a:ext cx="10641724" cy="1323439"/>
          </a:xfrm>
          <a:prstGeom prst="rect">
            <a:avLst/>
          </a:prstGeom>
          <a:noFill/>
        </p:spPr>
        <p:txBody>
          <a:bodyPr wrap="square" rtlCol="0">
            <a:spAutoFit/>
          </a:bodyPr>
          <a:lstStyle/>
          <a:p>
            <a:pPr marL="457200" lvl="0" indent="-317500">
              <a:buSzPts val="1400"/>
              <a:buChar char="●"/>
            </a:pPr>
            <a:r>
              <a:rPr lang="en" sz="2000" b="1" dirty="0"/>
              <a:t>Churn Distribution based on Gender: </a:t>
            </a:r>
            <a:r>
              <a:rPr lang="en-US" sz="2000" dirty="0"/>
              <a:t>There is almost no difference in the number or percentage of customers who switched their service provider  based  on gender. Both men and women behaved in the same way when it comes to migrating to another service provider.</a:t>
            </a:r>
          </a:p>
          <a:p>
            <a:endParaRPr lang="en-IN" sz="2000" b="1" dirty="0"/>
          </a:p>
        </p:txBody>
      </p:sp>
    </p:spTree>
    <p:extLst>
      <p:ext uri="{BB962C8B-B14F-4D97-AF65-F5344CB8AC3E}">
        <p14:creationId xmlns:p14="http://schemas.microsoft.com/office/powerpoint/2010/main" val="1165805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purple circles with black text&#10;&#10;AI-generated content may be incorrect.">
            <a:extLst>
              <a:ext uri="{FF2B5EF4-FFF2-40B4-BE49-F238E27FC236}">
                <a16:creationId xmlns:a16="http://schemas.microsoft.com/office/drawing/2014/main" id="{464015B2-68BA-82AF-0191-1FE6EA6B4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071" y="1104575"/>
            <a:ext cx="10259857" cy="4648849"/>
          </a:xfrm>
          <a:prstGeom prst="rect">
            <a:avLst/>
          </a:prstGeom>
        </p:spPr>
      </p:pic>
    </p:spTree>
    <p:extLst>
      <p:ext uri="{BB962C8B-B14F-4D97-AF65-F5344CB8AC3E}">
        <p14:creationId xmlns:p14="http://schemas.microsoft.com/office/powerpoint/2010/main" val="2360192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bars&#10;&#10;AI-generated content may be incorrect.">
            <a:extLst>
              <a:ext uri="{FF2B5EF4-FFF2-40B4-BE49-F238E27FC236}">
                <a16:creationId xmlns:a16="http://schemas.microsoft.com/office/drawing/2014/main" id="{DF590766-0F6B-A827-DD12-83204EFCB0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8131" y="399098"/>
            <a:ext cx="7045378" cy="4526305"/>
          </a:xfrm>
          <a:prstGeom prst="rect">
            <a:avLst/>
          </a:prstGeom>
        </p:spPr>
      </p:pic>
      <p:sp>
        <p:nvSpPr>
          <p:cNvPr id="4" name="TextBox 3">
            <a:extLst>
              <a:ext uri="{FF2B5EF4-FFF2-40B4-BE49-F238E27FC236}">
                <a16:creationId xmlns:a16="http://schemas.microsoft.com/office/drawing/2014/main" id="{8A3B0433-B770-4E67-6B43-D0E8234BB182}"/>
              </a:ext>
            </a:extLst>
          </p:cNvPr>
          <p:cNvSpPr txBox="1"/>
          <p:nvPr/>
        </p:nvSpPr>
        <p:spPr>
          <a:xfrm>
            <a:off x="1199214" y="5036694"/>
            <a:ext cx="10103370"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About 75% of customers with Month-to-Month contract opted to move out as compared to 13% of customers with One Year Contract and 3% with Two Year Contract.</a:t>
            </a:r>
          </a:p>
          <a:p>
            <a:pPr marL="342900" indent="-342900">
              <a:buFont typeface="Arial" panose="020B0604020202020204" pitchFamily="34" charset="0"/>
              <a:buChar char="•"/>
            </a:pPr>
            <a:endParaRPr lang="en-IN" sz="2000" dirty="0"/>
          </a:p>
        </p:txBody>
      </p:sp>
    </p:spTree>
    <p:extLst>
      <p:ext uri="{BB962C8B-B14F-4D97-AF65-F5344CB8AC3E}">
        <p14:creationId xmlns:p14="http://schemas.microsoft.com/office/powerpoint/2010/main" val="1773189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e chart with numbers and text&#10;&#10;AI-generated content may be incorrect.">
            <a:extLst>
              <a:ext uri="{FF2B5EF4-FFF2-40B4-BE49-F238E27FC236}">
                <a16:creationId xmlns:a16="http://schemas.microsoft.com/office/drawing/2014/main" id="{573E2F9B-2839-AA1D-7D51-328D7DCF2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570" y="402880"/>
            <a:ext cx="8164417" cy="4301682"/>
          </a:xfrm>
          <a:prstGeom prst="rect">
            <a:avLst/>
          </a:prstGeom>
        </p:spPr>
      </p:pic>
      <p:sp>
        <p:nvSpPr>
          <p:cNvPr id="2" name="TextBox 1">
            <a:extLst>
              <a:ext uri="{FF2B5EF4-FFF2-40B4-BE49-F238E27FC236}">
                <a16:creationId xmlns:a16="http://schemas.microsoft.com/office/drawing/2014/main" id="{99A57251-DC08-E954-F80D-7903180DDDA7}"/>
              </a:ext>
            </a:extLst>
          </p:cNvPr>
          <p:cNvSpPr txBox="1"/>
          <p:nvPr/>
        </p:nvSpPr>
        <p:spPr>
          <a:xfrm>
            <a:off x="1888761" y="5156617"/>
            <a:ext cx="9009089" cy="1200329"/>
          </a:xfrm>
          <a:prstGeom prst="rect">
            <a:avLst/>
          </a:prstGeom>
          <a:noFill/>
        </p:spPr>
        <p:txBody>
          <a:bodyPr wrap="square" rtlCol="0">
            <a:spAutoFit/>
          </a:bodyPr>
          <a:lstStyle/>
          <a:p>
            <a:pPr marL="457200" lvl="0" indent="-317500">
              <a:buSzPts val="1400"/>
              <a:buChar char="●"/>
            </a:pPr>
            <a:r>
              <a:rPr lang="en-US" dirty="0"/>
              <a:t>33.6% customers prefer payment method as Electronic Check.</a:t>
            </a:r>
          </a:p>
          <a:p>
            <a:pPr marL="457200" lvl="0" indent="-317500">
              <a:buSzPts val="1400"/>
              <a:buChar char="●"/>
            </a:pPr>
            <a:r>
              <a:rPr lang="en-US" dirty="0"/>
              <a:t>22.9% customers prefer payment method as Mailed Check.</a:t>
            </a:r>
          </a:p>
          <a:p>
            <a:pPr marL="457200" lvl="0" indent="-317500">
              <a:buSzPts val="1400"/>
              <a:buChar char="●"/>
            </a:pPr>
            <a:r>
              <a:rPr lang="en-US" dirty="0"/>
              <a:t>21.9% customers prefer payment method as Bank transfer (automatic).</a:t>
            </a:r>
          </a:p>
          <a:p>
            <a:pPr marL="457200" lvl="0" indent="-317500">
              <a:buSzPts val="1400"/>
              <a:buChar char="●"/>
            </a:pPr>
            <a:r>
              <a:rPr lang="en-US" dirty="0"/>
              <a:t>21.6% customers prefer payment method as Credit Card (automatic).</a:t>
            </a:r>
          </a:p>
        </p:txBody>
      </p:sp>
    </p:spTree>
    <p:extLst>
      <p:ext uri="{BB962C8B-B14F-4D97-AF65-F5344CB8AC3E}">
        <p14:creationId xmlns:p14="http://schemas.microsoft.com/office/powerpoint/2010/main" val="784598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payment method distribution&#10;&#10;AI-generated content may be incorrect.">
            <a:extLst>
              <a:ext uri="{FF2B5EF4-FFF2-40B4-BE49-F238E27FC236}">
                <a16:creationId xmlns:a16="http://schemas.microsoft.com/office/drawing/2014/main" id="{A798D23B-B0CA-DE0B-F515-814498C7D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021" y="420209"/>
            <a:ext cx="7482379" cy="4515753"/>
          </a:xfrm>
          <a:prstGeom prst="rect">
            <a:avLst/>
          </a:prstGeom>
        </p:spPr>
      </p:pic>
      <p:sp>
        <p:nvSpPr>
          <p:cNvPr id="6" name="TextBox 5">
            <a:extLst>
              <a:ext uri="{FF2B5EF4-FFF2-40B4-BE49-F238E27FC236}">
                <a16:creationId xmlns:a16="http://schemas.microsoft.com/office/drawing/2014/main" id="{9FB74180-22A5-9634-7D67-94CBEC4148A0}"/>
              </a:ext>
            </a:extLst>
          </p:cNvPr>
          <p:cNvSpPr txBox="1"/>
          <p:nvPr/>
        </p:nvSpPr>
        <p:spPr>
          <a:xfrm>
            <a:off x="1304145" y="4961745"/>
            <a:ext cx="10538085" cy="1938992"/>
          </a:xfrm>
          <a:prstGeom prst="rect">
            <a:avLst/>
          </a:prstGeom>
          <a:noFill/>
        </p:spPr>
        <p:txBody>
          <a:bodyPr wrap="square" rtlCol="0">
            <a:spAutoFit/>
          </a:bodyPr>
          <a:lstStyle/>
          <a:p>
            <a:pPr marL="457200" lvl="0" indent="-317500">
              <a:buSzPts val="1400"/>
              <a:buChar char="●"/>
            </a:pPr>
            <a:r>
              <a:rPr lang="en" sz="2000" b="1" dirty="0"/>
              <a:t>Customer Payment Method Distribution with respect to Churn: </a:t>
            </a:r>
            <a:r>
              <a:rPr lang="en-US" sz="2000" dirty="0"/>
              <a:t>Major customers who switched to another service were having Electronic Check as Payment method.</a:t>
            </a:r>
          </a:p>
          <a:p>
            <a:pPr marL="457200" lvl="0"/>
            <a:endParaRPr lang="en-US" sz="2000" dirty="0"/>
          </a:p>
          <a:p>
            <a:pPr marL="457200" lvl="0" indent="-317500">
              <a:buSzPts val="1400"/>
              <a:buChar char="●"/>
            </a:pPr>
            <a:r>
              <a:rPr lang="en-US" sz="2000" dirty="0"/>
              <a:t>Customers who opted for Credit card automatic transfer or Bank Automatic transfer and Mailed check as Payment method were less likely to move out.</a:t>
            </a:r>
          </a:p>
          <a:p>
            <a:pPr marL="342900" indent="-342900">
              <a:buFont typeface="Arial" panose="020B0604020202020204" pitchFamily="34" charset="0"/>
              <a:buChar char="•"/>
            </a:pPr>
            <a:endParaRPr lang="en-IN" sz="2000" b="1" dirty="0"/>
          </a:p>
        </p:txBody>
      </p:sp>
    </p:spTree>
    <p:extLst>
      <p:ext uri="{BB962C8B-B14F-4D97-AF65-F5344CB8AC3E}">
        <p14:creationId xmlns:p14="http://schemas.microsoft.com/office/powerpoint/2010/main" val="1915563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bars&#10;&#10;AI-generated content may be incorrect.">
            <a:extLst>
              <a:ext uri="{FF2B5EF4-FFF2-40B4-BE49-F238E27FC236}">
                <a16:creationId xmlns:a16="http://schemas.microsoft.com/office/drawing/2014/main" id="{BD544926-A690-AD26-6077-E22032B920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481" y="402409"/>
            <a:ext cx="8184037" cy="4360347"/>
          </a:xfrm>
          <a:prstGeom prst="rect">
            <a:avLst/>
          </a:prstGeom>
        </p:spPr>
      </p:pic>
      <p:sp>
        <p:nvSpPr>
          <p:cNvPr id="4" name="TextBox 3">
            <a:extLst>
              <a:ext uri="{FF2B5EF4-FFF2-40B4-BE49-F238E27FC236}">
                <a16:creationId xmlns:a16="http://schemas.microsoft.com/office/drawing/2014/main" id="{C7C19BFB-5A3E-FD7F-FD70-D1B28C44C097}"/>
              </a:ext>
            </a:extLst>
          </p:cNvPr>
          <p:cNvSpPr txBox="1"/>
          <p:nvPr/>
        </p:nvSpPr>
        <p:spPr>
          <a:xfrm>
            <a:off x="1013607" y="4919008"/>
            <a:ext cx="10813632" cy="1938992"/>
          </a:xfrm>
          <a:prstGeom prst="rect">
            <a:avLst/>
          </a:prstGeom>
          <a:noFill/>
        </p:spPr>
        <p:txBody>
          <a:bodyPr wrap="square" rtlCol="0">
            <a:spAutoFit/>
          </a:bodyPr>
          <a:lstStyle/>
          <a:p>
            <a:pPr marL="457200" lvl="0" indent="-317500">
              <a:buSzPts val="1400"/>
              <a:buChar char="●"/>
            </a:pPr>
            <a:r>
              <a:rPr lang="en-US" sz="2000" dirty="0"/>
              <a:t>A lot of customers choose the Fiber Optic service and it’s also evident that the customers who use Fiber Optic </a:t>
            </a:r>
            <a:r>
              <a:rPr lang="en-US" sz="2000" dirty="0">
                <a:solidFill>
                  <a:srgbClr val="3C4043"/>
                </a:solidFill>
                <a:highlight>
                  <a:srgbClr val="FFFFFF"/>
                </a:highlight>
              </a:rPr>
              <a:t>have high churn rate, this might suggest a dissatisfaction with this type of internet service.</a:t>
            </a:r>
          </a:p>
          <a:p>
            <a:pPr marL="457200" lvl="0" indent="-314325">
              <a:buClr>
                <a:srgbClr val="3C4043"/>
              </a:buClr>
              <a:buSzPts val="1350"/>
              <a:buChar char="●"/>
            </a:pPr>
            <a:r>
              <a:rPr lang="en-US" sz="2000" dirty="0">
                <a:solidFill>
                  <a:srgbClr val="3C4043"/>
                </a:solidFill>
              </a:rPr>
              <a:t>Customers having DSL service are majority in number and have less churn rate compared to </a:t>
            </a:r>
            <a:r>
              <a:rPr lang="en-US" sz="2000" dirty="0" err="1">
                <a:solidFill>
                  <a:srgbClr val="3C4043"/>
                </a:solidFill>
              </a:rPr>
              <a:t>Fibre</a:t>
            </a:r>
            <a:r>
              <a:rPr lang="en-US" sz="2000" dirty="0">
                <a:solidFill>
                  <a:srgbClr val="3C4043"/>
                </a:solidFill>
              </a:rPr>
              <a:t> optic service.</a:t>
            </a:r>
            <a:endParaRPr lang="en-US" sz="2000" dirty="0">
              <a:solidFill>
                <a:srgbClr val="3C4043"/>
              </a:solidFill>
              <a:highlight>
                <a:srgbClr val="FFFFFF"/>
              </a:highlight>
            </a:endParaRPr>
          </a:p>
          <a:p>
            <a:endParaRPr lang="en-IN" sz="2000" dirty="0"/>
          </a:p>
        </p:txBody>
      </p:sp>
    </p:spTree>
    <p:extLst>
      <p:ext uri="{BB962C8B-B14F-4D97-AF65-F5344CB8AC3E}">
        <p14:creationId xmlns:p14="http://schemas.microsoft.com/office/powerpoint/2010/main" val="1696691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squares">
            <a:extLst>
              <a:ext uri="{FF2B5EF4-FFF2-40B4-BE49-F238E27FC236}">
                <a16:creationId xmlns:a16="http://schemas.microsoft.com/office/drawing/2014/main" id="{19588011-3341-65E7-0653-92C7C9626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120" y="344731"/>
            <a:ext cx="4604274" cy="2724681"/>
          </a:xfrm>
          <a:prstGeom prst="rect">
            <a:avLst/>
          </a:prstGeom>
        </p:spPr>
      </p:pic>
      <p:pic>
        <p:nvPicPr>
          <p:cNvPr id="5" name="Picture 4" descr="A graph of different colored squares">
            <a:extLst>
              <a:ext uri="{FF2B5EF4-FFF2-40B4-BE49-F238E27FC236}">
                <a16:creationId xmlns:a16="http://schemas.microsoft.com/office/drawing/2014/main" id="{458165B6-CDA8-2158-340C-6D16446CA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8916" y="3233978"/>
            <a:ext cx="4403084" cy="2724681"/>
          </a:xfrm>
          <a:prstGeom prst="rect">
            <a:avLst/>
          </a:prstGeom>
        </p:spPr>
      </p:pic>
      <p:pic>
        <p:nvPicPr>
          <p:cNvPr id="7" name="Picture 6" descr="A green rectangular shapes with white text">
            <a:extLst>
              <a:ext uri="{FF2B5EF4-FFF2-40B4-BE49-F238E27FC236}">
                <a16:creationId xmlns:a16="http://schemas.microsoft.com/office/drawing/2014/main" id="{628D1AE4-FFE3-5E07-4BD3-B92C954B1E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69086"/>
            <a:ext cx="4239179" cy="2724681"/>
          </a:xfrm>
          <a:prstGeom prst="rect">
            <a:avLst/>
          </a:prstGeom>
        </p:spPr>
      </p:pic>
      <p:pic>
        <p:nvPicPr>
          <p:cNvPr id="9" name="Picture 8" descr="A graph of different colored squares">
            <a:extLst>
              <a:ext uri="{FF2B5EF4-FFF2-40B4-BE49-F238E27FC236}">
                <a16:creationId xmlns:a16="http://schemas.microsoft.com/office/drawing/2014/main" id="{02FA08A8-08CB-927D-3385-4BA70F08CC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7964" y="344763"/>
            <a:ext cx="3637572" cy="2296100"/>
          </a:xfrm>
          <a:prstGeom prst="rect">
            <a:avLst/>
          </a:prstGeom>
        </p:spPr>
      </p:pic>
      <p:pic>
        <p:nvPicPr>
          <p:cNvPr id="11" name="Picture 10" descr="A graph of different colored squares">
            <a:extLst>
              <a:ext uri="{FF2B5EF4-FFF2-40B4-BE49-F238E27FC236}">
                <a16:creationId xmlns:a16="http://schemas.microsoft.com/office/drawing/2014/main" id="{83707A60-7E8A-E315-A182-86629D218B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68" y="344731"/>
            <a:ext cx="3892703" cy="2398469"/>
          </a:xfrm>
          <a:prstGeom prst="rect">
            <a:avLst/>
          </a:prstGeom>
        </p:spPr>
      </p:pic>
      <p:pic>
        <p:nvPicPr>
          <p:cNvPr id="13" name="Picture 12" descr="A chart of different colored squares&#10;&#10;AI-generated content may be incorrect.">
            <a:extLst>
              <a:ext uri="{FF2B5EF4-FFF2-40B4-BE49-F238E27FC236}">
                <a16:creationId xmlns:a16="http://schemas.microsoft.com/office/drawing/2014/main" id="{665C14F2-DDD3-4077-BC70-1D6A02DD78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23030" y="3069086"/>
            <a:ext cx="4209561" cy="2724682"/>
          </a:xfrm>
          <a:prstGeom prst="rect">
            <a:avLst/>
          </a:prstGeom>
        </p:spPr>
      </p:pic>
    </p:spTree>
    <p:extLst>
      <p:ext uri="{BB962C8B-B14F-4D97-AF65-F5344CB8AC3E}">
        <p14:creationId xmlns:p14="http://schemas.microsoft.com/office/powerpoint/2010/main" val="861614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18EFD-13D1-118F-A8E4-F9E2D3695A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726612-73E0-5A94-F635-3A742DD5BA94}"/>
              </a:ext>
            </a:extLst>
          </p:cNvPr>
          <p:cNvSpPr>
            <a:spLocks noGrp="1"/>
          </p:cNvSpPr>
          <p:nvPr>
            <p:ph type="body" sz="quarter" idx="13"/>
          </p:nvPr>
        </p:nvSpPr>
        <p:spPr>
          <a:xfrm>
            <a:off x="255996" y="1470827"/>
            <a:ext cx="10624338" cy="4142989"/>
          </a:xfrm>
        </p:spPr>
        <p:txBody>
          <a:bodyPr/>
          <a:lstStyle/>
          <a:p>
            <a:r>
              <a:rPr lang="en-IN" b="0" dirty="0">
                <a:solidFill>
                  <a:schemeClr val="tx1"/>
                </a:solidFill>
              </a:rPr>
              <a:t>Customer churn = </a:t>
            </a:r>
            <a:r>
              <a:rPr lang="en-IN" dirty="0">
                <a:solidFill>
                  <a:schemeClr val="tx1"/>
                </a:solidFill>
              </a:rPr>
              <a:t>loss of clients / subscribers. </a:t>
            </a:r>
          </a:p>
          <a:p>
            <a:r>
              <a:rPr lang="en-IN" b="0" dirty="0">
                <a:solidFill>
                  <a:schemeClr val="tx1"/>
                </a:solidFill>
              </a:rPr>
              <a:t>Business </a:t>
            </a:r>
            <a:r>
              <a:rPr lang="en-IN" dirty="0">
                <a:solidFill>
                  <a:schemeClr val="tx1"/>
                </a:solidFill>
              </a:rPr>
              <a:t>lose 5-25 times more </a:t>
            </a:r>
            <a:r>
              <a:rPr lang="en-IN" b="0" dirty="0">
                <a:solidFill>
                  <a:schemeClr val="tx1"/>
                </a:solidFill>
              </a:rPr>
              <a:t>in acquiring new customers Vs </a:t>
            </a:r>
            <a:r>
              <a:rPr lang="en-IN" dirty="0">
                <a:solidFill>
                  <a:schemeClr val="tx1"/>
                </a:solidFill>
              </a:rPr>
              <a:t>retaining old ones</a:t>
            </a:r>
            <a:r>
              <a:rPr lang="en-IN" b="0" dirty="0">
                <a:solidFill>
                  <a:schemeClr val="tx1"/>
                </a:solidFill>
              </a:rPr>
              <a:t>.</a:t>
            </a:r>
            <a:endParaRPr lang="en-IN" dirty="0">
              <a:solidFill>
                <a:schemeClr val="tx1"/>
              </a:solidFill>
            </a:endParaRPr>
          </a:p>
          <a:p>
            <a:r>
              <a:rPr lang="en-IN" b="0" dirty="0">
                <a:solidFill>
                  <a:schemeClr val="tx1"/>
                </a:solidFill>
              </a:rPr>
              <a:t>Traditional Classification misses </a:t>
            </a:r>
            <a:r>
              <a:rPr lang="en-IN" dirty="0">
                <a:solidFill>
                  <a:schemeClr val="tx1"/>
                </a:solidFill>
              </a:rPr>
              <a:t>timing </a:t>
            </a:r>
            <a:r>
              <a:rPr lang="en-IN" b="0" dirty="0">
                <a:solidFill>
                  <a:schemeClr val="tx1"/>
                </a:solidFill>
              </a:rPr>
              <a:t>and </a:t>
            </a:r>
            <a:r>
              <a:rPr lang="en-IN" dirty="0">
                <a:solidFill>
                  <a:schemeClr val="tx1"/>
                </a:solidFill>
              </a:rPr>
              <a:t>actionable insights.</a:t>
            </a:r>
          </a:p>
          <a:p>
            <a:r>
              <a:rPr lang="en-IN" dirty="0">
                <a:solidFill>
                  <a:schemeClr val="tx1"/>
                </a:solidFill>
              </a:rPr>
              <a:t>High churn</a:t>
            </a:r>
            <a:r>
              <a:rPr lang="en-IN" b="0" dirty="0">
                <a:solidFill>
                  <a:schemeClr val="tx1"/>
                </a:solidFill>
              </a:rPr>
              <a:t> causes revenue loss, need to predict </a:t>
            </a:r>
            <a:r>
              <a:rPr lang="en-IN" dirty="0">
                <a:solidFill>
                  <a:schemeClr val="tx1"/>
                </a:solidFill>
              </a:rPr>
              <a:t>WHEN </a:t>
            </a:r>
            <a:r>
              <a:rPr lang="en-IN" b="0" dirty="0">
                <a:solidFill>
                  <a:schemeClr val="tx1"/>
                </a:solidFill>
              </a:rPr>
              <a:t>and </a:t>
            </a:r>
            <a:r>
              <a:rPr lang="en-IN" dirty="0">
                <a:solidFill>
                  <a:schemeClr val="tx1"/>
                </a:solidFill>
              </a:rPr>
              <a:t>WHY </a:t>
            </a:r>
            <a:r>
              <a:rPr lang="en-IN" b="0" dirty="0">
                <a:solidFill>
                  <a:schemeClr val="tx1"/>
                </a:solidFill>
              </a:rPr>
              <a:t>customers leave, not just </a:t>
            </a:r>
            <a:r>
              <a:rPr lang="en-IN" dirty="0">
                <a:solidFill>
                  <a:schemeClr val="tx1"/>
                </a:solidFill>
              </a:rPr>
              <a:t>WHO</a:t>
            </a:r>
            <a:r>
              <a:rPr lang="en-IN" b="0" dirty="0">
                <a:solidFill>
                  <a:schemeClr val="tx1"/>
                </a:solidFill>
              </a:rPr>
              <a:t> leaves.</a:t>
            </a:r>
          </a:p>
          <a:p>
            <a:r>
              <a:rPr lang="en-IN" b="0" dirty="0">
                <a:solidFill>
                  <a:schemeClr val="tx1"/>
                </a:solidFill>
              </a:rPr>
              <a:t>Existing churn models often only give </a:t>
            </a:r>
            <a:r>
              <a:rPr lang="en-IN" dirty="0">
                <a:solidFill>
                  <a:schemeClr val="tx1"/>
                </a:solidFill>
              </a:rPr>
              <a:t>Yes / No </a:t>
            </a:r>
            <a:r>
              <a:rPr lang="en-IN" b="0" dirty="0">
                <a:solidFill>
                  <a:schemeClr val="tx1"/>
                </a:solidFill>
              </a:rPr>
              <a:t>churn outputs.</a:t>
            </a:r>
          </a:p>
          <a:p>
            <a:r>
              <a:rPr lang="en-IN" b="0" dirty="0">
                <a:solidFill>
                  <a:schemeClr val="tx1"/>
                </a:solidFill>
              </a:rPr>
              <a:t>Business lack </a:t>
            </a:r>
            <a:r>
              <a:rPr lang="en-IN" dirty="0">
                <a:solidFill>
                  <a:schemeClr val="tx1"/>
                </a:solidFill>
              </a:rPr>
              <a:t>actionable insights</a:t>
            </a:r>
            <a:r>
              <a:rPr lang="en-IN" b="0" dirty="0">
                <a:solidFill>
                  <a:schemeClr val="tx1"/>
                </a:solidFill>
              </a:rPr>
              <a:t> to retain customers.</a:t>
            </a:r>
          </a:p>
        </p:txBody>
      </p:sp>
      <p:sp>
        <p:nvSpPr>
          <p:cNvPr id="3" name="TextBox 2">
            <a:extLst>
              <a:ext uri="{FF2B5EF4-FFF2-40B4-BE49-F238E27FC236}">
                <a16:creationId xmlns:a16="http://schemas.microsoft.com/office/drawing/2014/main" id="{AB4E3812-AF2F-9DD8-6ECF-C3425146B38F}"/>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rPr>
              <a:t>Problem Statement</a:t>
            </a:r>
          </a:p>
        </p:txBody>
      </p:sp>
      <p:cxnSp>
        <p:nvCxnSpPr>
          <p:cNvPr id="5" name="Straight Connector 4">
            <a:extLst>
              <a:ext uri="{FF2B5EF4-FFF2-40B4-BE49-F238E27FC236}">
                <a16:creationId xmlns:a16="http://schemas.microsoft.com/office/drawing/2014/main" id="{A295426A-3395-FE92-30C7-C8A6AC62DE62}"/>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D91B1D4-191E-E882-BD37-9FBAED57B57F}"/>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spTree>
    <p:extLst>
      <p:ext uri="{BB962C8B-B14F-4D97-AF65-F5344CB8AC3E}">
        <p14:creationId xmlns:p14="http://schemas.microsoft.com/office/powerpoint/2010/main" val="208818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green rectangular objects">
            <a:extLst>
              <a:ext uri="{FF2B5EF4-FFF2-40B4-BE49-F238E27FC236}">
                <a16:creationId xmlns:a16="http://schemas.microsoft.com/office/drawing/2014/main" id="{D9EBB668-2BC2-64CD-94AD-AB94AC820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0589" y="608652"/>
            <a:ext cx="3567611" cy="2264764"/>
          </a:xfrm>
          <a:prstGeom prst="rect">
            <a:avLst/>
          </a:prstGeom>
        </p:spPr>
      </p:pic>
      <p:pic>
        <p:nvPicPr>
          <p:cNvPr id="5" name="Picture 4" descr="A graph of a distribution of charge">
            <a:extLst>
              <a:ext uri="{FF2B5EF4-FFF2-40B4-BE49-F238E27FC236}">
                <a16:creationId xmlns:a16="http://schemas.microsoft.com/office/drawing/2014/main" id="{68E07D5B-3555-3F18-9F30-61602C352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1" y="3220980"/>
            <a:ext cx="3761021" cy="2221422"/>
          </a:xfrm>
          <a:prstGeom prst="rect">
            <a:avLst/>
          </a:prstGeom>
        </p:spPr>
      </p:pic>
      <p:pic>
        <p:nvPicPr>
          <p:cNvPr id="7" name="Picture 6" descr="A graph of a distribution of charge">
            <a:extLst>
              <a:ext uri="{FF2B5EF4-FFF2-40B4-BE49-F238E27FC236}">
                <a16:creationId xmlns:a16="http://schemas.microsoft.com/office/drawing/2014/main" id="{C1BADE36-05D6-EBD7-E9CD-1676E126E9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975" y="636365"/>
            <a:ext cx="3866025" cy="2237051"/>
          </a:xfrm>
          <a:prstGeom prst="rect">
            <a:avLst/>
          </a:prstGeom>
        </p:spPr>
      </p:pic>
      <p:pic>
        <p:nvPicPr>
          <p:cNvPr id="9" name="Picture 8" descr="A graph of different colored squares">
            <a:extLst>
              <a:ext uri="{FF2B5EF4-FFF2-40B4-BE49-F238E27FC236}">
                <a16:creationId xmlns:a16="http://schemas.microsoft.com/office/drawing/2014/main" id="{2EDD546D-E1C2-64A7-3430-C41B4787DB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680" y="450010"/>
            <a:ext cx="3761021" cy="2770970"/>
          </a:xfrm>
          <a:prstGeom prst="rect">
            <a:avLst/>
          </a:prstGeom>
        </p:spPr>
      </p:pic>
      <p:pic>
        <p:nvPicPr>
          <p:cNvPr id="13" name="Picture 12" descr="A graph of a bar chart">
            <a:extLst>
              <a:ext uri="{FF2B5EF4-FFF2-40B4-BE49-F238E27FC236}">
                <a16:creationId xmlns:a16="http://schemas.microsoft.com/office/drawing/2014/main" id="{4067026B-BDFF-7834-EAA8-241B3B0E63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5704" y="3089423"/>
            <a:ext cx="8359855" cy="2566983"/>
          </a:xfrm>
          <a:prstGeom prst="rect">
            <a:avLst/>
          </a:prstGeom>
        </p:spPr>
      </p:pic>
    </p:spTree>
    <p:extLst>
      <p:ext uri="{BB962C8B-B14F-4D97-AF65-F5344CB8AC3E}">
        <p14:creationId xmlns:p14="http://schemas.microsoft.com/office/powerpoint/2010/main" val="1953165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numbers and letters&#10;&#10;AI-generated content may be incorrect.">
            <a:extLst>
              <a:ext uri="{FF2B5EF4-FFF2-40B4-BE49-F238E27FC236}">
                <a16:creationId xmlns:a16="http://schemas.microsoft.com/office/drawing/2014/main" id="{481F76A3-6FCF-F9EE-033E-9976E1F2F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66" y="633804"/>
            <a:ext cx="12017082" cy="5666591"/>
          </a:xfrm>
          <a:prstGeom prst="rect">
            <a:avLst/>
          </a:prstGeom>
        </p:spPr>
      </p:pic>
    </p:spTree>
    <p:extLst>
      <p:ext uri="{BB962C8B-B14F-4D97-AF65-F5344CB8AC3E}">
        <p14:creationId xmlns:p14="http://schemas.microsoft.com/office/powerpoint/2010/main" val="1318822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red lines">
            <a:extLst>
              <a:ext uri="{FF2B5EF4-FFF2-40B4-BE49-F238E27FC236}">
                <a16:creationId xmlns:a16="http://schemas.microsoft.com/office/drawing/2014/main" id="{CBB09594-345E-BD7B-CFDF-8E4D2C003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384307"/>
            <a:ext cx="5930684" cy="2544873"/>
          </a:xfrm>
          <a:prstGeom prst="rect">
            <a:avLst/>
          </a:prstGeom>
        </p:spPr>
      </p:pic>
      <p:pic>
        <p:nvPicPr>
          <p:cNvPr id="5" name="Picture 4" descr="A graph with red lines and numbers">
            <a:extLst>
              <a:ext uri="{FF2B5EF4-FFF2-40B4-BE49-F238E27FC236}">
                <a16:creationId xmlns:a16="http://schemas.microsoft.com/office/drawing/2014/main" id="{7702E1CD-81DF-CA16-C53A-4E40BFCE2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11708"/>
            <a:ext cx="6030244" cy="2544873"/>
          </a:xfrm>
          <a:prstGeom prst="rect">
            <a:avLst/>
          </a:prstGeom>
        </p:spPr>
      </p:pic>
      <p:pic>
        <p:nvPicPr>
          <p:cNvPr id="7" name="Picture 6" descr="A graph with red lines&#10;&#10;AI-generated content may be incorrect.">
            <a:extLst>
              <a:ext uri="{FF2B5EF4-FFF2-40B4-BE49-F238E27FC236}">
                <a16:creationId xmlns:a16="http://schemas.microsoft.com/office/drawing/2014/main" id="{B9805C1C-0563-A075-409C-C88C71ABD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4306"/>
            <a:ext cx="5768900" cy="2544873"/>
          </a:xfrm>
          <a:prstGeom prst="rect">
            <a:avLst/>
          </a:prstGeom>
        </p:spPr>
      </p:pic>
      <p:sp>
        <p:nvSpPr>
          <p:cNvPr id="14" name="TextBox 13">
            <a:extLst>
              <a:ext uri="{FF2B5EF4-FFF2-40B4-BE49-F238E27FC236}">
                <a16:creationId xmlns:a16="http://schemas.microsoft.com/office/drawing/2014/main" id="{9D0A03B9-4005-B60E-2517-CA41838A737E}"/>
              </a:ext>
            </a:extLst>
          </p:cNvPr>
          <p:cNvSpPr txBox="1"/>
          <p:nvPr/>
        </p:nvSpPr>
        <p:spPr>
          <a:xfrm>
            <a:off x="5584577" y="3211709"/>
            <a:ext cx="6805312" cy="2287806"/>
          </a:xfrm>
          <a:prstGeom prst="rect">
            <a:avLst/>
          </a:prstGeom>
          <a:noFill/>
        </p:spPr>
        <p:txBody>
          <a:bodyPr wrap="square" rtlCol="0">
            <a:spAutoFit/>
          </a:bodyPr>
          <a:lstStyle/>
          <a:p>
            <a:pPr marL="457200" lvl="0" indent="-317500">
              <a:lnSpc>
                <a:spcPct val="150000"/>
              </a:lnSpc>
              <a:spcBef>
                <a:spcPts val="1000"/>
              </a:spcBef>
              <a:buSzPts val="1400"/>
              <a:buChar char="●"/>
            </a:pPr>
            <a:r>
              <a:rPr lang="en-US" dirty="0"/>
              <a:t>Used </a:t>
            </a:r>
            <a:r>
              <a:rPr lang="en-US" b="1" dirty="0"/>
              <a:t>Standard Scalar</a:t>
            </a:r>
            <a:r>
              <a:rPr lang="en-US" dirty="0"/>
              <a:t> to scale them down to the same range, since the numerical features are distributed over different value ranges</a:t>
            </a:r>
          </a:p>
          <a:p>
            <a:pPr marL="457200" lvl="0" indent="-317500">
              <a:lnSpc>
                <a:spcPct val="150000"/>
              </a:lnSpc>
              <a:spcBef>
                <a:spcPts val="1000"/>
              </a:spcBef>
              <a:spcAft>
                <a:spcPts val="1000"/>
              </a:spcAft>
              <a:buSzPts val="1400"/>
              <a:buChar char="●"/>
            </a:pPr>
            <a:r>
              <a:rPr lang="en-US" dirty="0"/>
              <a:t>Used </a:t>
            </a:r>
            <a:r>
              <a:rPr lang="en-US" b="1" dirty="0" err="1"/>
              <a:t>train_test_split</a:t>
            </a:r>
            <a:r>
              <a:rPr lang="en-US" dirty="0"/>
              <a:t> to split to the data into train and test sets</a:t>
            </a:r>
          </a:p>
          <a:p>
            <a:endParaRPr lang="en-IN" dirty="0"/>
          </a:p>
        </p:txBody>
      </p:sp>
    </p:spTree>
    <p:extLst>
      <p:ext uri="{BB962C8B-B14F-4D97-AF65-F5344CB8AC3E}">
        <p14:creationId xmlns:p14="http://schemas.microsoft.com/office/powerpoint/2010/main" val="3030811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69C03-8E92-54D7-6EE2-33DC2B5C67B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B433ECB-8EAD-0AB5-1D66-62BCF658AA2C}"/>
              </a:ext>
            </a:extLst>
          </p:cNvPr>
          <p:cNvSpPr>
            <a:spLocks noGrp="1"/>
          </p:cNvSpPr>
          <p:nvPr>
            <p:ph type="body" sz="quarter" idx="13"/>
          </p:nvPr>
        </p:nvSpPr>
        <p:spPr>
          <a:xfrm>
            <a:off x="585779" y="1357505"/>
            <a:ext cx="10624338" cy="4142989"/>
          </a:xfrm>
        </p:spPr>
        <p:txBody>
          <a:bodyPr/>
          <a:lstStyle/>
          <a:p>
            <a:pPr marL="0" indent="0">
              <a:buNone/>
            </a:pPr>
            <a:r>
              <a:rPr lang="en-IN" sz="2400" dirty="0">
                <a:solidFill>
                  <a:schemeClr val="tx1"/>
                </a:solidFill>
              </a:rPr>
              <a:t>Paper 1: </a:t>
            </a:r>
            <a:r>
              <a:rPr lang="en-IN" sz="2400" dirty="0" err="1">
                <a:solidFill>
                  <a:schemeClr val="tx1"/>
                </a:solidFill>
              </a:rPr>
              <a:t>DeepSurv</a:t>
            </a:r>
            <a:r>
              <a:rPr lang="en-IN" sz="2400" dirty="0">
                <a:solidFill>
                  <a:schemeClr val="tx1"/>
                </a:solidFill>
              </a:rPr>
              <a:t> – Personalized Treatment Recommender System</a:t>
            </a:r>
          </a:p>
          <a:p>
            <a:r>
              <a:rPr lang="en-IN" sz="2200" dirty="0">
                <a:solidFill>
                  <a:schemeClr val="tx1"/>
                </a:solidFill>
              </a:rPr>
              <a:t>Objective: </a:t>
            </a:r>
            <a:r>
              <a:rPr lang="en-IN" sz="2200" b="0" dirty="0">
                <a:solidFill>
                  <a:schemeClr val="tx1"/>
                </a:solidFill>
              </a:rPr>
              <a:t>Introduces </a:t>
            </a:r>
            <a:r>
              <a:rPr lang="en-IN" sz="2200" b="0" dirty="0" err="1">
                <a:solidFill>
                  <a:schemeClr val="tx1"/>
                </a:solidFill>
              </a:rPr>
              <a:t>DeepSurv</a:t>
            </a:r>
            <a:r>
              <a:rPr lang="en-IN" sz="2200" b="0" dirty="0">
                <a:solidFill>
                  <a:schemeClr val="tx1"/>
                </a:solidFill>
              </a:rPr>
              <a:t>, a deep neural network extension of the Cox proportional hazards model for survival analysis and personalized treatment recommendations.</a:t>
            </a:r>
          </a:p>
          <a:p>
            <a:r>
              <a:rPr lang="en-IN" sz="2200" dirty="0">
                <a:solidFill>
                  <a:schemeClr val="tx1"/>
                </a:solidFill>
              </a:rPr>
              <a:t>Key Concepts: </a:t>
            </a:r>
          </a:p>
          <a:p>
            <a:pPr lvl="1"/>
            <a:r>
              <a:rPr lang="en-IN" sz="2200" dirty="0">
                <a:latin typeface="Frutiger 45 bold"/>
              </a:rPr>
              <a:t>Traditional Cox model assumes linearity → limits predictive power for complex data.</a:t>
            </a:r>
          </a:p>
          <a:p>
            <a:pPr lvl="1"/>
            <a:r>
              <a:rPr lang="en-IN" sz="2200" dirty="0" err="1">
                <a:latin typeface="Frutiger 45 bold"/>
              </a:rPr>
              <a:t>DeepSurv</a:t>
            </a:r>
            <a:r>
              <a:rPr lang="en-IN" sz="2200" dirty="0">
                <a:latin typeface="Frutiger 45 bold"/>
              </a:rPr>
              <a:t> uses </a:t>
            </a:r>
            <a:r>
              <a:rPr lang="en-IN" sz="2200" b="1" dirty="0">
                <a:latin typeface="Frutiger 45 bold"/>
              </a:rPr>
              <a:t>nonlinear </a:t>
            </a:r>
            <a:r>
              <a:rPr lang="en-IN" sz="2200" b="1" dirty="0" err="1">
                <a:latin typeface="Frutiger 45 bold"/>
              </a:rPr>
              <a:t>modeling</a:t>
            </a:r>
            <a:r>
              <a:rPr lang="en-IN" sz="2200" dirty="0">
                <a:latin typeface="Frutiger 45 bold"/>
              </a:rPr>
              <a:t> with neural networks to capture complex interactions.</a:t>
            </a:r>
          </a:p>
          <a:p>
            <a:r>
              <a:rPr lang="en-IN" sz="2200" dirty="0">
                <a:solidFill>
                  <a:schemeClr val="tx1"/>
                </a:solidFill>
              </a:rPr>
              <a:t>Methodology: </a:t>
            </a:r>
          </a:p>
          <a:p>
            <a:pPr lvl="1"/>
            <a:r>
              <a:rPr lang="en-IN" sz="2200" dirty="0">
                <a:latin typeface="Frutiger 45 bold"/>
              </a:rPr>
              <a:t>Deep feed-forward neural network trained using Cox partial likelihood.</a:t>
            </a:r>
          </a:p>
          <a:p>
            <a:pPr lvl="1"/>
            <a:r>
              <a:rPr lang="en-IN" sz="2200" dirty="0">
                <a:latin typeface="Frutiger 45 bold"/>
              </a:rPr>
              <a:t>Incorporates treatment as a categorical variable to recommend personalized options.</a:t>
            </a:r>
          </a:p>
          <a:p>
            <a:r>
              <a:rPr lang="en-IN" sz="2200" dirty="0">
                <a:solidFill>
                  <a:schemeClr val="tx1"/>
                </a:solidFill>
              </a:rPr>
              <a:t>Findings: </a:t>
            </a:r>
          </a:p>
          <a:p>
            <a:pPr lvl="1"/>
            <a:r>
              <a:rPr lang="en-IN" sz="2200" dirty="0">
                <a:latin typeface="Frutiger 45 bold"/>
              </a:rPr>
              <a:t>Outperforms traditional Cox and Random Survival Forest (RSF) in predictive accuracy.</a:t>
            </a:r>
          </a:p>
          <a:p>
            <a:pPr lvl="1"/>
            <a:r>
              <a:rPr lang="en-IN" sz="2200" dirty="0">
                <a:latin typeface="Frutiger 45 bold"/>
              </a:rPr>
              <a:t>Provides </a:t>
            </a:r>
            <a:r>
              <a:rPr lang="en-IN" sz="2200" b="1" dirty="0">
                <a:latin typeface="Frutiger 45 bold"/>
              </a:rPr>
              <a:t>personalized treatment recommendations</a:t>
            </a:r>
            <a:r>
              <a:rPr lang="en-IN" sz="2200" dirty="0">
                <a:latin typeface="Frutiger 45 bold"/>
              </a:rPr>
              <a:t> that can improve survival time.</a:t>
            </a:r>
          </a:p>
          <a:p>
            <a:pPr marL="0" indent="0">
              <a:buNone/>
            </a:pPr>
            <a:endParaRPr lang="en-IN" sz="2200" b="0" dirty="0">
              <a:solidFill>
                <a:schemeClr val="tx1"/>
              </a:solidFill>
            </a:endParaRPr>
          </a:p>
        </p:txBody>
      </p:sp>
      <p:sp>
        <p:nvSpPr>
          <p:cNvPr id="3" name="TextBox 2">
            <a:extLst>
              <a:ext uri="{FF2B5EF4-FFF2-40B4-BE49-F238E27FC236}">
                <a16:creationId xmlns:a16="http://schemas.microsoft.com/office/drawing/2014/main" id="{DAB3663C-4C71-EB2A-170D-22878BAC4C68}"/>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Literature Review</a:t>
            </a:r>
          </a:p>
        </p:txBody>
      </p:sp>
      <p:cxnSp>
        <p:nvCxnSpPr>
          <p:cNvPr id="5" name="Straight Connector 4">
            <a:extLst>
              <a:ext uri="{FF2B5EF4-FFF2-40B4-BE49-F238E27FC236}">
                <a16:creationId xmlns:a16="http://schemas.microsoft.com/office/drawing/2014/main" id="{B91B76A7-3EE1-470C-EBA7-8F98E8FFE105}"/>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84F4041-8131-3536-FDDF-513CA3ABA637}"/>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spTree>
    <p:extLst>
      <p:ext uri="{BB962C8B-B14F-4D97-AF65-F5344CB8AC3E}">
        <p14:creationId xmlns:p14="http://schemas.microsoft.com/office/powerpoint/2010/main" val="86076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25129-0A4B-1D84-CAE9-DBA21844178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8900E76-ACB2-2AD6-FE81-F04C88C660E5}"/>
              </a:ext>
            </a:extLst>
          </p:cNvPr>
          <p:cNvSpPr>
            <a:spLocks noGrp="1"/>
          </p:cNvSpPr>
          <p:nvPr>
            <p:ph type="body" sz="quarter" idx="13"/>
          </p:nvPr>
        </p:nvSpPr>
        <p:spPr>
          <a:xfrm>
            <a:off x="540808" y="1357505"/>
            <a:ext cx="10624338" cy="4142989"/>
          </a:xfrm>
        </p:spPr>
        <p:txBody>
          <a:bodyPr/>
          <a:lstStyle/>
          <a:p>
            <a:r>
              <a:rPr lang="en-IN" sz="2300" dirty="0">
                <a:solidFill>
                  <a:schemeClr val="tx1"/>
                </a:solidFill>
              </a:rPr>
              <a:t>Significance: </a:t>
            </a:r>
            <a:r>
              <a:rPr lang="en-IN" sz="2300" b="0" dirty="0">
                <a:solidFill>
                  <a:schemeClr val="tx1"/>
                </a:solidFill>
              </a:rPr>
              <a:t>Demonstrates the potential of deep learning in medical survival analysis and treatment personalization.</a:t>
            </a:r>
          </a:p>
          <a:p>
            <a:endParaRPr lang="en-IN" sz="2300" b="0" dirty="0">
              <a:solidFill>
                <a:schemeClr val="tx1"/>
              </a:solidFill>
            </a:endParaRPr>
          </a:p>
          <a:p>
            <a:pPr marL="0" indent="0">
              <a:buNone/>
            </a:pPr>
            <a:r>
              <a:rPr lang="en-US" sz="2400" dirty="0">
                <a:solidFill>
                  <a:schemeClr val="tx1"/>
                </a:solidFill>
              </a:rPr>
              <a:t>Paper 2: Survival-Based Predictive Analytics for Customer Churn</a:t>
            </a:r>
          </a:p>
          <a:p>
            <a:r>
              <a:rPr lang="en-US" sz="2300" dirty="0">
                <a:solidFill>
                  <a:schemeClr val="tx1"/>
                </a:solidFill>
              </a:rPr>
              <a:t>Objective: </a:t>
            </a:r>
            <a:r>
              <a:rPr lang="en-US" sz="2300" b="0" dirty="0">
                <a:solidFill>
                  <a:schemeClr val="tx1"/>
                </a:solidFill>
              </a:rPr>
              <a:t>Compares Cox regression, Cox-Time, and </a:t>
            </a:r>
            <a:r>
              <a:rPr lang="en-US" sz="2300" b="0" dirty="0" err="1">
                <a:solidFill>
                  <a:schemeClr val="tx1"/>
                </a:solidFill>
              </a:rPr>
              <a:t>Deephit</a:t>
            </a:r>
            <a:r>
              <a:rPr lang="en-US" sz="2300" b="0" dirty="0">
                <a:solidFill>
                  <a:schemeClr val="tx1"/>
                </a:solidFill>
              </a:rPr>
              <a:t> for predicting customer churn in a streaming company.</a:t>
            </a:r>
          </a:p>
          <a:p>
            <a:r>
              <a:rPr lang="en-US" sz="2300" dirty="0">
                <a:solidFill>
                  <a:schemeClr val="tx1"/>
                </a:solidFill>
              </a:rPr>
              <a:t>Key Concepts: </a:t>
            </a:r>
          </a:p>
          <a:p>
            <a:pPr lvl="1"/>
            <a:r>
              <a:rPr lang="en-US" sz="2300" dirty="0">
                <a:latin typeface="Frutiger 45 bold"/>
              </a:rPr>
              <a:t>Survival analysis applied to </a:t>
            </a:r>
            <a:r>
              <a:rPr lang="en-US" sz="2300" b="1" dirty="0">
                <a:latin typeface="Frutiger 45 bold"/>
              </a:rPr>
              <a:t>customer churn prediction</a:t>
            </a:r>
            <a:r>
              <a:rPr lang="en-US" sz="2300" dirty="0">
                <a:latin typeface="Frutiger 45 bold"/>
              </a:rPr>
              <a:t>.</a:t>
            </a:r>
          </a:p>
          <a:p>
            <a:pPr lvl="1"/>
            <a:r>
              <a:rPr lang="en-US" sz="2300" dirty="0">
                <a:latin typeface="Frutiger 45 bold"/>
              </a:rPr>
              <a:t>Evaluates models on different sample sizes to test scalability and performance.</a:t>
            </a:r>
          </a:p>
          <a:p>
            <a:r>
              <a:rPr lang="en-US" sz="2300" dirty="0">
                <a:solidFill>
                  <a:schemeClr val="tx1"/>
                </a:solidFill>
              </a:rPr>
              <a:t>Methodology:</a:t>
            </a:r>
          </a:p>
          <a:p>
            <a:r>
              <a:rPr lang="en-US" sz="2300" b="0" dirty="0">
                <a:solidFill>
                  <a:schemeClr val="tx1"/>
                </a:solidFill>
              </a:rPr>
              <a:t> </a:t>
            </a:r>
            <a:r>
              <a:rPr lang="en-US" sz="2300" dirty="0">
                <a:solidFill>
                  <a:schemeClr val="tx1"/>
                </a:solidFill>
              </a:rPr>
              <a:t>Metrics: Concordance Index (C-index) </a:t>
            </a:r>
            <a:r>
              <a:rPr lang="en-US" sz="2300" b="0" dirty="0">
                <a:solidFill>
                  <a:schemeClr val="tx1"/>
                </a:solidFill>
              </a:rPr>
              <a:t>and </a:t>
            </a:r>
            <a:r>
              <a:rPr lang="en-US" sz="2300" dirty="0">
                <a:solidFill>
                  <a:schemeClr val="tx1"/>
                </a:solidFill>
              </a:rPr>
              <a:t>Integrated Brier Score (IBS).</a:t>
            </a:r>
          </a:p>
          <a:p>
            <a:pPr marL="0" indent="0">
              <a:buNone/>
            </a:pPr>
            <a:endParaRPr lang="en-IN" sz="2300" dirty="0"/>
          </a:p>
        </p:txBody>
      </p:sp>
      <p:sp>
        <p:nvSpPr>
          <p:cNvPr id="3" name="TextBox 2">
            <a:extLst>
              <a:ext uri="{FF2B5EF4-FFF2-40B4-BE49-F238E27FC236}">
                <a16:creationId xmlns:a16="http://schemas.microsoft.com/office/drawing/2014/main" id="{AA1CDC84-C217-F48F-BADF-4A4C422F6151}"/>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Literature Review</a:t>
            </a:r>
          </a:p>
        </p:txBody>
      </p:sp>
      <p:cxnSp>
        <p:nvCxnSpPr>
          <p:cNvPr id="5" name="Straight Connector 4">
            <a:extLst>
              <a:ext uri="{FF2B5EF4-FFF2-40B4-BE49-F238E27FC236}">
                <a16:creationId xmlns:a16="http://schemas.microsoft.com/office/drawing/2014/main" id="{B5D1428B-C606-07DA-B476-7FD668EA72A5}"/>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33EACAF-C638-B7FF-1F50-94B5E29D2F9F}"/>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spTree>
    <p:extLst>
      <p:ext uri="{BB962C8B-B14F-4D97-AF65-F5344CB8AC3E}">
        <p14:creationId xmlns:p14="http://schemas.microsoft.com/office/powerpoint/2010/main" val="1110080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C9914-89EB-AF72-94D6-119487DD5F3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10B97EC-1319-2430-FAFC-62C9184DE894}"/>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Literature Review</a:t>
            </a:r>
          </a:p>
        </p:txBody>
      </p:sp>
      <p:cxnSp>
        <p:nvCxnSpPr>
          <p:cNvPr id="5" name="Straight Connector 4">
            <a:extLst>
              <a:ext uri="{FF2B5EF4-FFF2-40B4-BE49-F238E27FC236}">
                <a16:creationId xmlns:a16="http://schemas.microsoft.com/office/drawing/2014/main" id="{B9E969C8-0A8D-2765-72F8-4ED233C45482}"/>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E57192B-13F2-7333-F84F-40466810C169}"/>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sp>
        <p:nvSpPr>
          <p:cNvPr id="9" name="Rectangle 4">
            <a:extLst>
              <a:ext uri="{FF2B5EF4-FFF2-40B4-BE49-F238E27FC236}">
                <a16:creationId xmlns:a16="http://schemas.microsoft.com/office/drawing/2014/main" id="{B292C60D-3863-DD77-0A38-244FB1050EB0}"/>
              </a:ext>
            </a:extLst>
          </p:cNvPr>
          <p:cNvSpPr>
            <a:spLocks noGrp="1" noChangeArrowheads="1"/>
          </p:cNvSpPr>
          <p:nvPr>
            <p:ph type="body" sz="quarter" idx="13"/>
          </p:nvPr>
        </p:nvSpPr>
        <p:spPr bwMode="auto">
          <a:xfrm>
            <a:off x="221274" y="1347123"/>
            <a:ext cx="11195960" cy="449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200" i="0" u="none" strike="noStrike" cap="none" normalizeH="0" baseline="0" dirty="0">
                <a:ln>
                  <a:noFill/>
                </a:ln>
                <a:solidFill>
                  <a:schemeClr val="tx1"/>
                </a:solidFill>
                <a:effectLst/>
                <a:latin typeface="Arial" panose="020B0604020202020204" pitchFamily="34" charset="0"/>
              </a:rPr>
              <a:t>Models: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20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2200" b="1" i="0" u="none" strike="noStrike" cap="none" normalizeH="0" baseline="0" dirty="0">
                <a:ln>
                  <a:noFill/>
                </a:ln>
                <a:solidFill>
                  <a:schemeClr val="tx1"/>
                </a:solidFill>
                <a:effectLst/>
                <a:latin typeface="Arial" panose="020B0604020202020204" pitchFamily="34" charset="0"/>
              </a:rPr>
              <a:t>Cox regression:</a:t>
            </a:r>
            <a:r>
              <a:rPr kumimoji="0" lang="en-US" altLang="en-US" sz="2200" b="0" i="0" u="none" strike="noStrike" cap="none" normalizeH="0" baseline="0" dirty="0">
                <a:ln>
                  <a:noFill/>
                </a:ln>
                <a:solidFill>
                  <a:schemeClr val="tx1"/>
                </a:solidFill>
                <a:effectLst/>
                <a:latin typeface="Arial" panose="020B0604020202020204" pitchFamily="34" charset="0"/>
              </a:rPr>
              <a:t> Semi-parametric, interpretable, efficient for small datasets. </a:t>
            </a:r>
          </a:p>
          <a:p>
            <a:pPr eaLnBrk="0" fontAlgn="base" hangingPunct="0">
              <a:lnSpc>
                <a:spcPct val="100000"/>
              </a:lnSpc>
              <a:spcBef>
                <a:spcPct val="0"/>
              </a:spcBef>
              <a:spcAft>
                <a:spcPct val="0"/>
              </a:spcAft>
            </a:pPr>
            <a:r>
              <a:rPr kumimoji="0" lang="en-US" altLang="en-US" sz="2200" b="1" i="0" u="none" strike="noStrike" cap="none" normalizeH="0" baseline="0" dirty="0">
                <a:ln>
                  <a:noFill/>
                </a:ln>
                <a:solidFill>
                  <a:schemeClr val="tx1"/>
                </a:solidFill>
                <a:effectLst/>
                <a:latin typeface="Arial" panose="020B0604020202020204" pitchFamily="34" charset="0"/>
              </a:rPr>
              <a:t>Cox-Time:</a:t>
            </a:r>
            <a:r>
              <a:rPr kumimoji="0" lang="en-US" altLang="en-US" sz="2200" b="0" i="0" u="none" strike="noStrike" cap="none" normalizeH="0" baseline="0" dirty="0">
                <a:ln>
                  <a:noFill/>
                </a:ln>
                <a:solidFill>
                  <a:schemeClr val="tx1"/>
                </a:solidFill>
                <a:effectLst/>
                <a:latin typeface="Arial" panose="020B0604020202020204" pitchFamily="34" charset="0"/>
              </a:rPr>
              <a:t> Neural network extension, handles non-proportional hazards. </a:t>
            </a:r>
          </a:p>
          <a:p>
            <a:pPr eaLnBrk="0" fontAlgn="base" hangingPunct="0">
              <a:lnSpc>
                <a:spcPct val="100000"/>
              </a:lnSpc>
              <a:spcBef>
                <a:spcPct val="0"/>
              </a:spcBef>
              <a:spcAft>
                <a:spcPct val="0"/>
              </a:spcAft>
            </a:pPr>
            <a:r>
              <a:rPr kumimoji="0" lang="en-US" altLang="en-US" sz="2200" b="1" i="0" u="none" strike="noStrike" cap="none" normalizeH="0" baseline="0" dirty="0" err="1">
                <a:ln>
                  <a:noFill/>
                </a:ln>
                <a:solidFill>
                  <a:schemeClr val="tx1"/>
                </a:solidFill>
                <a:effectLst/>
                <a:latin typeface="Arial" panose="020B0604020202020204" pitchFamily="34" charset="0"/>
              </a:rPr>
              <a:t>Deephit</a:t>
            </a:r>
            <a:r>
              <a:rPr kumimoji="0" lang="en-US" altLang="en-US" sz="2200" b="1" i="0" u="none" strike="noStrike" cap="none" normalizeH="0" baseline="0" dirty="0">
                <a:ln>
                  <a:noFill/>
                </a:ln>
                <a:solidFill>
                  <a:schemeClr val="tx1"/>
                </a:solidFill>
                <a:effectLst/>
                <a:latin typeface="Arial" panose="020B0604020202020204" pitchFamily="34" charset="0"/>
              </a:rPr>
              <a:t>:</a:t>
            </a:r>
            <a:r>
              <a:rPr kumimoji="0" lang="en-US" altLang="en-US" sz="2200" b="0" i="0" u="none" strike="noStrike" cap="none" normalizeH="0" baseline="0" dirty="0">
                <a:ln>
                  <a:noFill/>
                </a:ln>
                <a:solidFill>
                  <a:schemeClr val="tx1"/>
                </a:solidFill>
                <a:effectLst/>
                <a:latin typeface="Arial" panose="020B0604020202020204" pitchFamily="34" charset="0"/>
              </a:rPr>
              <a:t> Discrete-time deep learning model, strong for large datasets. </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200" b="1" i="0" u="none" strike="noStrike" cap="none" normalizeH="0" baseline="0" dirty="0">
                <a:ln>
                  <a:noFill/>
                </a:ln>
                <a:solidFill>
                  <a:schemeClr val="tx1"/>
                </a:solidFill>
                <a:effectLst/>
                <a:latin typeface="Arial" panose="020B0604020202020204" pitchFamily="34" charset="0"/>
              </a:rPr>
              <a:t>Findings:</a:t>
            </a:r>
            <a:endParaRPr lang="en-US" altLang="en-US" sz="22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200" b="0" i="0" u="none" strike="noStrike" cap="none" normalizeH="0" baseline="0" dirty="0">
                <a:ln>
                  <a:noFill/>
                </a:ln>
                <a:solidFill>
                  <a:schemeClr val="tx1"/>
                </a:solidFill>
                <a:effectLst/>
                <a:latin typeface="Arial" panose="020B0604020202020204" pitchFamily="34" charset="0"/>
              </a:rPr>
              <a:t> </a:t>
            </a:r>
          </a:p>
          <a:p>
            <a:pPr eaLnBrk="0" fontAlgn="base" hangingPunct="0">
              <a:lnSpc>
                <a:spcPct val="100000"/>
              </a:lnSpc>
              <a:spcBef>
                <a:spcPct val="0"/>
              </a:spcBef>
              <a:spcAft>
                <a:spcPct val="0"/>
              </a:spcAft>
            </a:pPr>
            <a:r>
              <a:rPr kumimoji="0" lang="en-US" altLang="en-US" sz="2200" b="1" i="0" u="none" strike="noStrike" cap="none" normalizeH="0" baseline="0" dirty="0">
                <a:ln>
                  <a:noFill/>
                </a:ln>
                <a:solidFill>
                  <a:schemeClr val="tx1"/>
                </a:solidFill>
                <a:effectLst/>
                <a:latin typeface="Arial" panose="020B0604020202020204" pitchFamily="34" charset="0"/>
              </a:rPr>
              <a:t> Small sample:</a:t>
            </a:r>
            <a:r>
              <a:rPr kumimoji="0" lang="en-US" altLang="en-US" sz="2200" b="0" i="0" u="none" strike="noStrike" cap="none" normalizeH="0" baseline="0" dirty="0">
                <a:ln>
                  <a:noFill/>
                </a:ln>
                <a:solidFill>
                  <a:schemeClr val="tx1"/>
                </a:solidFill>
                <a:effectLst/>
                <a:latin typeface="Arial" panose="020B0604020202020204" pitchFamily="34" charset="0"/>
              </a:rPr>
              <a:t> Cox regression performs best. </a:t>
            </a:r>
          </a:p>
          <a:p>
            <a:pPr eaLnBrk="0" fontAlgn="base" hangingPunct="0">
              <a:lnSpc>
                <a:spcPct val="100000"/>
              </a:lnSpc>
              <a:spcBef>
                <a:spcPct val="0"/>
              </a:spcBef>
              <a:spcAft>
                <a:spcPct val="0"/>
              </a:spcAft>
            </a:pPr>
            <a:r>
              <a:rPr kumimoji="0" lang="en-US" altLang="en-US" sz="2200" b="1" i="0" u="none" strike="noStrike" cap="none" normalizeH="0" baseline="0" dirty="0">
                <a:ln>
                  <a:noFill/>
                </a:ln>
                <a:solidFill>
                  <a:schemeClr val="tx1"/>
                </a:solidFill>
                <a:effectLst/>
                <a:latin typeface="Arial" panose="020B0604020202020204" pitchFamily="34" charset="0"/>
              </a:rPr>
              <a:t> Large sample:</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Deephit</a:t>
            </a:r>
            <a:r>
              <a:rPr kumimoji="0" lang="en-US" altLang="en-US" sz="2200" b="0" i="0" u="none" strike="noStrike" cap="none" normalizeH="0" baseline="0" dirty="0">
                <a:ln>
                  <a:noFill/>
                </a:ln>
                <a:solidFill>
                  <a:schemeClr val="tx1"/>
                </a:solidFill>
                <a:effectLst/>
                <a:latin typeface="Arial" panose="020B0604020202020204" pitchFamily="34" charset="0"/>
              </a:rPr>
              <a:t> outperforms others (C-index = 0.905, IBS = 0.033). </a:t>
            </a:r>
          </a:p>
          <a:p>
            <a:pPr eaLnBrk="0" fontAlgn="base" hangingPunct="0">
              <a:lnSpc>
                <a:spcPct val="100000"/>
              </a:lnSpc>
              <a:spcBef>
                <a:spcPct val="0"/>
              </a:spcBef>
              <a:spcAft>
                <a:spcPct val="0"/>
              </a:spcAft>
            </a:pPr>
            <a:r>
              <a:rPr kumimoji="0" lang="en-US" altLang="en-US" sz="2200" b="1" i="0" u="none" strike="noStrike" cap="none" normalizeH="0" baseline="0" dirty="0">
                <a:ln>
                  <a:noFill/>
                </a:ln>
                <a:solidFill>
                  <a:schemeClr val="tx1"/>
                </a:solidFill>
                <a:effectLst/>
                <a:latin typeface="Arial" panose="020B0604020202020204" pitchFamily="34" charset="0"/>
              </a:rPr>
              <a:t> Significance:</a:t>
            </a:r>
            <a:r>
              <a:rPr kumimoji="0" lang="en-US" altLang="en-US" sz="2200" b="0" i="0" u="none" strike="noStrike" cap="none" normalizeH="0" baseline="0" dirty="0">
                <a:ln>
                  <a:noFill/>
                </a:ln>
                <a:solidFill>
                  <a:schemeClr val="tx1"/>
                </a:solidFill>
                <a:effectLst/>
                <a:latin typeface="Arial" panose="020B0604020202020204" pitchFamily="34" charset="0"/>
              </a:rPr>
              <a:t> Neural network models excel with large data; Cox remains relevant for small datasets. </a:t>
            </a:r>
          </a:p>
        </p:txBody>
      </p:sp>
    </p:spTree>
    <p:extLst>
      <p:ext uri="{BB962C8B-B14F-4D97-AF65-F5344CB8AC3E}">
        <p14:creationId xmlns:p14="http://schemas.microsoft.com/office/powerpoint/2010/main" val="32869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25D1D-BE80-9234-D268-49282FCD97C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EEFA7B6-6934-3C2F-AD7A-F33B814F3224}"/>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Summary of Literature Review</a:t>
            </a:r>
          </a:p>
        </p:txBody>
      </p:sp>
      <p:cxnSp>
        <p:nvCxnSpPr>
          <p:cNvPr id="5" name="Straight Connector 4">
            <a:extLst>
              <a:ext uri="{FF2B5EF4-FFF2-40B4-BE49-F238E27FC236}">
                <a16:creationId xmlns:a16="http://schemas.microsoft.com/office/drawing/2014/main" id="{28B53D39-B776-FEC2-41A8-92D8A2837057}"/>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0FC0124-9C46-2DCE-83A8-663A08211A80}"/>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sp>
        <p:nvSpPr>
          <p:cNvPr id="2" name="Text Placeholder 1">
            <a:extLst>
              <a:ext uri="{FF2B5EF4-FFF2-40B4-BE49-F238E27FC236}">
                <a16:creationId xmlns:a16="http://schemas.microsoft.com/office/drawing/2014/main" id="{DB0AE512-D28B-D7F1-8A9B-72049840FDB7}"/>
              </a:ext>
            </a:extLst>
          </p:cNvPr>
          <p:cNvSpPr>
            <a:spLocks noGrp="1" noChangeArrowheads="1"/>
          </p:cNvSpPr>
          <p:nvPr>
            <p:ph type="body" sz="quarter" idx="13"/>
          </p:nvPr>
        </p:nvSpPr>
        <p:spPr bwMode="auto">
          <a:xfrm>
            <a:off x="257694" y="825710"/>
            <a:ext cx="11713032" cy="575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endParaRPr kumimoji="0" lang="en-US" altLang="en-US" sz="2300" b="0" i="0" u="none"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None/>
            </a:pPr>
            <a:r>
              <a:rPr kumimoji="0" lang="en-US" altLang="en-US" sz="2300" b="0" i="0" u="none" strike="noStrike" cap="none" normalizeH="0" baseline="0" dirty="0">
                <a:ln>
                  <a:noFill/>
                </a:ln>
                <a:solidFill>
                  <a:schemeClr val="tx1"/>
                </a:solidFill>
                <a:effectLst/>
              </a:rPr>
              <a:t>Both studies highlight the </a:t>
            </a:r>
            <a:r>
              <a:rPr kumimoji="0" lang="en-US" altLang="en-US" sz="2300" b="1" i="0" u="none" strike="noStrike" cap="none" normalizeH="0" baseline="0" dirty="0">
                <a:ln>
                  <a:noFill/>
                </a:ln>
                <a:solidFill>
                  <a:schemeClr val="tx1"/>
                </a:solidFill>
                <a:effectLst/>
              </a:rPr>
              <a:t>evolution of survival analysis</a:t>
            </a:r>
            <a:r>
              <a:rPr kumimoji="0" lang="en-US" altLang="en-US" sz="2300" b="0" i="0" u="none" strike="noStrike" cap="none" normalizeH="0" baseline="0" dirty="0">
                <a:ln>
                  <a:noFill/>
                </a:ln>
                <a:solidFill>
                  <a:schemeClr val="tx1"/>
                </a:solidFill>
                <a:effectLst/>
              </a:rPr>
              <a:t> from traditional Cox models to advanced deep learning approaches. </a:t>
            </a:r>
          </a:p>
          <a:p>
            <a:pPr marL="0" indent="0" eaLnBrk="0" fontAlgn="base" hangingPunct="0">
              <a:lnSpc>
                <a:spcPct val="100000"/>
              </a:lnSpc>
              <a:spcBef>
                <a:spcPct val="0"/>
              </a:spcBef>
              <a:spcAft>
                <a:spcPct val="0"/>
              </a:spcAft>
              <a:buNone/>
            </a:pPr>
            <a:r>
              <a:rPr kumimoji="0" lang="en-US" altLang="en-US" sz="2300" b="1" i="0" u="none" strike="noStrike" cap="none" normalizeH="0" baseline="0" dirty="0">
                <a:ln>
                  <a:noFill/>
                </a:ln>
                <a:solidFill>
                  <a:schemeClr val="tx1"/>
                </a:solidFill>
                <a:effectLst/>
              </a:rPr>
              <a:t>Common theme:</a:t>
            </a:r>
            <a:r>
              <a:rPr kumimoji="0" lang="en-US" altLang="en-US" sz="2300" b="0" i="0" u="none" strike="noStrike" cap="none" normalizeH="0" baseline="0" dirty="0">
                <a:ln>
                  <a:noFill/>
                </a:ln>
                <a:solidFill>
                  <a:schemeClr val="tx1"/>
                </a:solidFill>
                <a:effectLst/>
              </a:rPr>
              <a:t> Deep learning models (</a:t>
            </a:r>
            <a:r>
              <a:rPr kumimoji="0" lang="en-US" altLang="en-US" sz="2300" b="0" i="0" u="none" strike="noStrike" cap="none" normalizeH="0" baseline="0" dirty="0" err="1">
                <a:ln>
                  <a:noFill/>
                </a:ln>
                <a:solidFill>
                  <a:schemeClr val="tx1"/>
                </a:solidFill>
                <a:effectLst/>
              </a:rPr>
              <a:t>DeepSurv</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Deephit</a:t>
            </a:r>
            <a:r>
              <a:rPr kumimoji="0" lang="en-US" altLang="en-US" sz="2300" b="0" i="0" u="none" strike="noStrike" cap="none" normalizeH="0" baseline="0" dirty="0">
                <a:ln>
                  <a:noFill/>
                </a:ln>
                <a:solidFill>
                  <a:schemeClr val="tx1"/>
                </a:solidFill>
                <a:effectLst/>
              </a:rPr>
              <a:t>) improve predictive accuracy and handle complex, nonlinear relationships. </a:t>
            </a:r>
          </a:p>
          <a:p>
            <a:pPr eaLnBrk="0" fontAlgn="base" hangingPunct="0">
              <a:lnSpc>
                <a:spcPct val="100000"/>
              </a:lnSpc>
              <a:spcBef>
                <a:spcPct val="0"/>
              </a:spcBef>
              <a:spcAft>
                <a:spcPct val="0"/>
              </a:spcAft>
            </a:pPr>
            <a:endParaRPr kumimoji="0" lang="en-US" altLang="en-US" sz="2300" b="0" i="0" u="none"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None/>
            </a:pPr>
            <a:r>
              <a:rPr kumimoji="0" lang="en-US" altLang="en-US" sz="2300" b="1" i="0" u="none" strike="noStrike" cap="none" normalizeH="0" baseline="0" dirty="0">
                <a:ln>
                  <a:noFill/>
                </a:ln>
                <a:solidFill>
                  <a:schemeClr val="tx1"/>
                </a:solidFill>
                <a:effectLst/>
              </a:rPr>
              <a:t>Differences:</a:t>
            </a:r>
            <a:r>
              <a:rPr kumimoji="0" lang="en-US" altLang="en-US" sz="2300" b="0" i="0" u="none" strike="noStrike" cap="none" normalizeH="0" baseline="0" dirty="0">
                <a:ln>
                  <a:noFill/>
                </a:ln>
                <a:solidFill>
                  <a:schemeClr val="tx1"/>
                </a:solidFill>
                <a:effectLst/>
              </a:rPr>
              <a:t> </a:t>
            </a:r>
          </a:p>
          <a:p>
            <a:pPr eaLnBrk="0" fontAlgn="base" hangingPunct="0">
              <a:lnSpc>
                <a:spcPct val="100000"/>
              </a:lnSpc>
              <a:spcBef>
                <a:spcPct val="0"/>
              </a:spcBef>
              <a:spcAft>
                <a:spcPct val="0"/>
              </a:spcAft>
            </a:pPr>
            <a:r>
              <a:rPr kumimoji="0" lang="en-US" altLang="en-US" sz="2300" b="0" i="0" u="none" strike="noStrike" cap="none" normalizeH="0" baseline="0" dirty="0">
                <a:ln>
                  <a:noFill/>
                </a:ln>
                <a:solidFill>
                  <a:schemeClr val="tx1"/>
                </a:solidFill>
                <a:effectLst/>
              </a:rPr>
              <a:t>Paper 1 focuses on </a:t>
            </a:r>
            <a:r>
              <a:rPr kumimoji="0" lang="en-US" altLang="en-US" sz="2300" b="1" i="0" u="none" strike="noStrike" cap="none" normalizeH="0" baseline="0" dirty="0">
                <a:ln>
                  <a:noFill/>
                </a:ln>
                <a:solidFill>
                  <a:schemeClr val="tx1"/>
                </a:solidFill>
                <a:effectLst/>
              </a:rPr>
              <a:t>medical treatment personalization</a:t>
            </a:r>
            <a:r>
              <a:rPr kumimoji="0" lang="en-US" altLang="en-US" sz="2300" b="0" i="0" u="none" strike="noStrike" cap="none" normalizeH="0" baseline="0" dirty="0">
                <a:ln>
                  <a:noFill/>
                </a:ln>
                <a:solidFill>
                  <a:schemeClr val="tx1"/>
                </a:solidFill>
                <a:effectLst/>
              </a:rPr>
              <a:t>. </a:t>
            </a:r>
          </a:p>
          <a:p>
            <a:pPr eaLnBrk="0" fontAlgn="base" hangingPunct="0">
              <a:lnSpc>
                <a:spcPct val="100000"/>
              </a:lnSpc>
              <a:spcBef>
                <a:spcPct val="0"/>
              </a:spcBef>
              <a:spcAft>
                <a:spcPct val="0"/>
              </a:spcAft>
            </a:pPr>
            <a:r>
              <a:rPr kumimoji="0" lang="en-US" altLang="en-US" sz="2300" b="0" i="0" u="none" strike="noStrike" cap="none" normalizeH="0" baseline="0" dirty="0">
                <a:ln>
                  <a:noFill/>
                </a:ln>
                <a:solidFill>
                  <a:schemeClr val="tx1"/>
                </a:solidFill>
                <a:effectLst/>
              </a:rPr>
              <a:t>Paper 2 applies survival analysis to </a:t>
            </a:r>
            <a:r>
              <a:rPr kumimoji="0" lang="en-US" altLang="en-US" sz="2300" b="1" i="0" u="none" strike="noStrike" cap="none" normalizeH="0" baseline="0" dirty="0">
                <a:ln>
                  <a:noFill/>
                </a:ln>
                <a:solidFill>
                  <a:schemeClr val="tx1"/>
                </a:solidFill>
                <a:effectLst/>
              </a:rPr>
              <a:t>business/customer analytics</a:t>
            </a:r>
            <a:r>
              <a:rPr kumimoji="0" lang="en-US" altLang="en-US" sz="2300" b="0" i="0" u="none" strike="noStrike" cap="none" normalizeH="0" baseline="0" dirty="0">
                <a:ln>
                  <a:noFill/>
                </a:ln>
                <a:solidFill>
                  <a:schemeClr val="tx1"/>
                </a:solidFill>
                <a:effectLst/>
              </a:rPr>
              <a:t>. </a:t>
            </a:r>
          </a:p>
          <a:p>
            <a:pPr eaLnBrk="0" fontAlgn="base" hangingPunct="0">
              <a:lnSpc>
                <a:spcPct val="100000"/>
              </a:lnSpc>
              <a:spcBef>
                <a:spcPct val="0"/>
              </a:spcBef>
              <a:spcAft>
                <a:spcPct val="0"/>
              </a:spcAft>
            </a:pPr>
            <a:endParaRPr kumimoji="0" lang="en-US" altLang="en-US" sz="2300" b="0" i="0" u="none"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None/>
            </a:pPr>
            <a:r>
              <a:rPr kumimoji="0" lang="en-US" altLang="en-US" sz="2300" b="1" i="0" u="none" strike="noStrike" cap="none" normalizeH="0" baseline="0" dirty="0">
                <a:ln>
                  <a:noFill/>
                </a:ln>
                <a:solidFill>
                  <a:schemeClr val="tx1"/>
                </a:solidFill>
                <a:effectLst/>
              </a:rPr>
              <a:t>Key Insight:</a:t>
            </a:r>
            <a:r>
              <a:rPr kumimoji="0" lang="en-US" altLang="en-US" sz="2300" b="0" i="0" u="none" strike="noStrike" cap="none" normalizeH="0" baseline="0" dirty="0">
                <a:ln>
                  <a:noFill/>
                </a:ln>
                <a:solidFill>
                  <a:schemeClr val="tx1"/>
                </a:solidFill>
                <a:effectLst/>
              </a:rPr>
              <a:t> Model choice depends on </a:t>
            </a:r>
            <a:r>
              <a:rPr kumimoji="0" lang="en-US" altLang="en-US" sz="2300" b="1" i="0" u="none" strike="noStrike" cap="none" normalizeH="0" baseline="0" dirty="0">
                <a:ln>
                  <a:noFill/>
                </a:ln>
                <a:solidFill>
                  <a:schemeClr val="tx1"/>
                </a:solidFill>
                <a:effectLst/>
              </a:rPr>
              <a:t>data size and complexity</a:t>
            </a:r>
            <a:r>
              <a:rPr kumimoji="0" lang="en-US" altLang="en-US" sz="2300" b="0" i="0" u="none" strike="noStrike" cap="none" normalizeH="0" baseline="0" dirty="0">
                <a:ln>
                  <a:noFill/>
                </a:ln>
                <a:solidFill>
                  <a:schemeClr val="tx1"/>
                </a:solidFill>
                <a:effectLst/>
              </a:rPr>
              <a:t>: </a:t>
            </a:r>
          </a:p>
          <a:p>
            <a:pPr eaLnBrk="0" fontAlgn="base" hangingPunct="0">
              <a:lnSpc>
                <a:spcPct val="100000"/>
              </a:lnSpc>
              <a:spcBef>
                <a:spcPct val="0"/>
              </a:spcBef>
              <a:spcAft>
                <a:spcPct val="0"/>
              </a:spcAft>
            </a:pPr>
            <a:r>
              <a:rPr kumimoji="0" lang="en-US" altLang="en-US" sz="2300" b="0" i="0" u="none" strike="noStrike" cap="none" normalizeH="0" baseline="0" dirty="0">
                <a:ln>
                  <a:noFill/>
                </a:ln>
                <a:solidFill>
                  <a:schemeClr val="tx1"/>
                </a:solidFill>
                <a:effectLst/>
              </a:rPr>
              <a:t>Small datasets → Cox regression is efficient and interpretable. </a:t>
            </a:r>
          </a:p>
          <a:p>
            <a:pPr eaLnBrk="0" fontAlgn="base" hangingPunct="0">
              <a:lnSpc>
                <a:spcPct val="100000"/>
              </a:lnSpc>
              <a:spcBef>
                <a:spcPct val="0"/>
              </a:spcBef>
              <a:spcAft>
                <a:spcPct val="0"/>
              </a:spcAft>
            </a:pPr>
            <a:r>
              <a:rPr kumimoji="0" lang="en-US" altLang="en-US" sz="2300" b="0" i="0" u="none" strike="noStrike" cap="none" normalizeH="0" baseline="0" dirty="0">
                <a:ln>
                  <a:noFill/>
                </a:ln>
                <a:solidFill>
                  <a:schemeClr val="tx1"/>
                </a:solidFill>
                <a:effectLst/>
              </a:rPr>
              <a:t>Large datasets → Neural network models (</a:t>
            </a:r>
            <a:r>
              <a:rPr kumimoji="0" lang="en-US" altLang="en-US" sz="2300" b="0" i="0" u="none" strike="noStrike" cap="none" normalizeH="0" baseline="0" dirty="0" err="1">
                <a:ln>
                  <a:noFill/>
                </a:ln>
                <a:solidFill>
                  <a:schemeClr val="tx1"/>
                </a:solidFill>
                <a:effectLst/>
              </a:rPr>
              <a:t>DeepSurv</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Deephit</a:t>
            </a:r>
            <a:r>
              <a:rPr kumimoji="0" lang="en-US" altLang="en-US" sz="2300" b="0" i="0" u="none" strike="noStrike" cap="none" normalizeH="0" baseline="0" dirty="0">
                <a:ln>
                  <a:noFill/>
                </a:ln>
                <a:solidFill>
                  <a:schemeClr val="tx1"/>
                </a:solidFill>
                <a:effectLst/>
              </a:rPr>
              <a:t>) provide superior performance. </a:t>
            </a:r>
          </a:p>
          <a:p>
            <a:pPr eaLnBrk="0" fontAlgn="base" hangingPunct="0">
              <a:lnSpc>
                <a:spcPct val="100000"/>
              </a:lnSpc>
              <a:spcBef>
                <a:spcPct val="0"/>
              </a:spcBef>
              <a:spcAft>
                <a:spcPct val="0"/>
              </a:spcAft>
            </a:pPr>
            <a:endParaRPr kumimoji="0" lang="en-US" altLang="en-US" sz="2300" b="0" i="0" u="none"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None/>
            </a:pPr>
            <a:r>
              <a:rPr kumimoji="0" lang="en-US" altLang="en-US" sz="2300" b="1" i="0" u="none" strike="noStrike" cap="none" normalizeH="0" baseline="0" dirty="0">
                <a:ln>
                  <a:noFill/>
                </a:ln>
                <a:solidFill>
                  <a:schemeClr val="tx1"/>
                </a:solidFill>
                <a:effectLst/>
              </a:rPr>
              <a:t>Practical Implication:</a:t>
            </a:r>
            <a:r>
              <a:rPr kumimoji="0" lang="en-US" altLang="en-US" sz="2300" b="0" i="0" u="none" strike="noStrike" cap="none" normalizeH="0" baseline="0" dirty="0">
                <a:ln>
                  <a:noFill/>
                </a:ln>
                <a:solidFill>
                  <a:schemeClr val="tx1"/>
                </a:solidFill>
                <a:effectLst/>
              </a:rPr>
              <a:t> Deep learning enhances predictive analytics across domains, but computational cost and interpretability remain challenges. </a:t>
            </a:r>
          </a:p>
        </p:txBody>
      </p:sp>
    </p:spTree>
    <p:extLst>
      <p:ext uri="{BB962C8B-B14F-4D97-AF65-F5344CB8AC3E}">
        <p14:creationId xmlns:p14="http://schemas.microsoft.com/office/powerpoint/2010/main" val="34998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CEA2B-384E-F256-4734-5578EDB524A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0F88864-2E71-2992-AD53-E8948837272B}"/>
              </a:ext>
            </a:extLst>
          </p:cNvPr>
          <p:cNvSpPr>
            <a:spLocks noGrp="1"/>
          </p:cNvSpPr>
          <p:nvPr>
            <p:ph type="body" sz="quarter" idx="13"/>
          </p:nvPr>
        </p:nvSpPr>
        <p:spPr>
          <a:xfrm>
            <a:off x="255996" y="1455837"/>
            <a:ext cx="10624338" cy="4142989"/>
          </a:xfrm>
        </p:spPr>
        <p:txBody>
          <a:bodyPr/>
          <a:lstStyle/>
          <a:p>
            <a:r>
              <a:rPr lang="en-US" sz="2400" dirty="0">
                <a:solidFill>
                  <a:schemeClr val="tx1"/>
                </a:solidFill>
              </a:rPr>
              <a:t>Netflix, Spotify &amp; Disney+ </a:t>
            </a:r>
            <a:r>
              <a:rPr lang="en-US" sz="2400" b="0" dirty="0">
                <a:solidFill>
                  <a:schemeClr val="tx1"/>
                </a:solidFill>
              </a:rPr>
              <a:t>are known to use </a:t>
            </a:r>
            <a:r>
              <a:rPr lang="en-US" sz="2400" dirty="0">
                <a:solidFill>
                  <a:schemeClr val="tx1"/>
                </a:solidFill>
              </a:rPr>
              <a:t>survival analysis(</a:t>
            </a:r>
            <a:r>
              <a:rPr lang="en-US" sz="2400" dirty="0" err="1">
                <a:solidFill>
                  <a:schemeClr val="tx1"/>
                </a:solidFill>
              </a:rPr>
              <a:t>Deephit</a:t>
            </a:r>
            <a:r>
              <a:rPr lang="en-US" sz="2400" dirty="0">
                <a:solidFill>
                  <a:schemeClr val="tx1"/>
                </a:solidFill>
              </a:rPr>
              <a:t> &amp; Cox-Time) and ML models </a:t>
            </a:r>
            <a:r>
              <a:rPr lang="en-US" sz="2400" b="0" dirty="0">
                <a:solidFill>
                  <a:schemeClr val="tx1"/>
                </a:solidFill>
              </a:rPr>
              <a:t>use for churn prediction.</a:t>
            </a:r>
          </a:p>
          <a:p>
            <a:r>
              <a:rPr lang="en-US" sz="2400" dirty="0">
                <a:solidFill>
                  <a:schemeClr val="tx1"/>
                </a:solidFill>
              </a:rPr>
              <a:t>Roche, Pfizer</a:t>
            </a:r>
            <a:r>
              <a:rPr lang="en-US" sz="2400" b="0" dirty="0">
                <a:solidFill>
                  <a:schemeClr val="tx1"/>
                </a:solidFill>
              </a:rPr>
              <a:t>, and </a:t>
            </a:r>
            <a:r>
              <a:rPr lang="en-US" sz="2400" dirty="0">
                <a:solidFill>
                  <a:schemeClr val="tx1"/>
                </a:solidFill>
              </a:rPr>
              <a:t>Novartis</a:t>
            </a:r>
            <a:r>
              <a:rPr lang="en-US" sz="2400" b="0" dirty="0">
                <a:solidFill>
                  <a:schemeClr val="tx1"/>
                </a:solidFill>
              </a:rPr>
              <a:t> have explored DeepSurv-like models for </a:t>
            </a:r>
            <a:r>
              <a:rPr lang="en-US" sz="2400" dirty="0">
                <a:solidFill>
                  <a:schemeClr val="tx1"/>
                </a:solidFill>
              </a:rPr>
              <a:t>personalized treatment recommendations</a:t>
            </a:r>
            <a:r>
              <a:rPr lang="en-US" sz="2400" b="0" dirty="0">
                <a:solidFill>
                  <a:schemeClr val="tx1"/>
                </a:solidFill>
              </a:rPr>
              <a:t> and </a:t>
            </a:r>
            <a:r>
              <a:rPr lang="en-US" sz="2400" dirty="0">
                <a:solidFill>
                  <a:schemeClr val="tx1"/>
                </a:solidFill>
              </a:rPr>
              <a:t>clinical trial survival modeling. </a:t>
            </a:r>
            <a:r>
              <a:rPr lang="en-US" sz="2400" b="0" dirty="0">
                <a:solidFill>
                  <a:schemeClr val="tx1"/>
                </a:solidFill>
              </a:rPr>
              <a:t>Used to </a:t>
            </a:r>
            <a:r>
              <a:rPr lang="en-US" sz="2400" dirty="0">
                <a:solidFill>
                  <a:schemeClr val="tx1"/>
                </a:solidFill>
              </a:rPr>
              <a:t>predict patient outcomes</a:t>
            </a:r>
            <a:r>
              <a:rPr lang="en-US" sz="2400" b="0" dirty="0">
                <a:solidFill>
                  <a:schemeClr val="tx1"/>
                </a:solidFill>
              </a:rPr>
              <a:t>, </a:t>
            </a:r>
            <a:r>
              <a:rPr lang="en-US" sz="2400" dirty="0">
                <a:solidFill>
                  <a:schemeClr val="tx1"/>
                </a:solidFill>
              </a:rPr>
              <a:t>optimize treatment paths</a:t>
            </a:r>
            <a:r>
              <a:rPr lang="en-US" sz="2400" b="0" dirty="0">
                <a:solidFill>
                  <a:schemeClr val="tx1"/>
                </a:solidFill>
              </a:rPr>
              <a:t>, and </a:t>
            </a:r>
            <a:r>
              <a:rPr lang="en-US" sz="2400" dirty="0">
                <a:solidFill>
                  <a:schemeClr val="tx1"/>
                </a:solidFill>
              </a:rPr>
              <a:t>stratify risk</a:t>
            </a:r>
            <a:r>
              <a:rPr lang="en-US" sz="2400" b="0" dirty="0">
                <a:solidFill>
                  <a:schemeClr val="tx1"/>
                </a:solidFill>
              </a:rPr>
              <a:t> in oncology and cardiology.</a:t>
            </a:r>
          </a:p>
          <a:p>
            <a:r>
              <a:rPr lang="en-US" sz="2400" dirty="0">
                <a:solidFill>
                  <a:schemeClr val="tx1"/>
                </a:solidFill>
              </a:rPr>
              <a:t>AXA</a:t>
            </a:r>
            <a:r>
              <a:rPr lang="en-US" sz="2400" b="0" dirty="0">
                <a:solidFill>
                  <a:schemeClr val="tx1"/>
                </a:solidFill>
              </a:rPr>
              <a:t> and </a:t>
            </a:r>
            <a:r>
              <a:rPr lang="en-US" sz="2400" dirty="0">
                <a:solidFill>
                  <a:schemeClr val="tx1"/>
                </a:solidFill>
              </a:rPr>
              <a:t>Swiss Re </a:t>
            </a:r>
            <a:r>
              <a:rPr lang="en-US" sz="2400" b="0" dirty="0">
                <a:solidFill>
                  <a:schemeClr val="tx1"/>
                </a:solidFill>
              </a:rPr>
              <a:t>have applied survival models to </a:t>
            </a:r>
            <a:r>
              <a:rPr lang="en-US" sz="2400" dirty="0">
                <a:solidFill>
                  <a:schemeClr val="tx1"/>
                </a:solidFill>
              </a:rPr>
              <a:t>policyholder retention</a:t>
            </a:r>
            <a:r>
              <a:rPr lang="en-US" sz="2400" b="0" dirty="0">
                <a:solidFill>
                  <a:schemeClr val="tx1"/>
                </a:solidFill>
              </a:rPr>
              <a:t>, </a:t>
            </a:r>
            <a:r>
              <a:rPr lang="en-US" sz="2400" dirty="0">
                <a:solidFill>
                  <a:schemeClr val="tx1"/>
                </a:solidFill>
              </a:rPr>
              <a:t>claim prediction</a:t>
            </a:r>
            <a:r>
              <a:rPr lang="en-US" sz="2400" b="0" dirty="0">
                <a:solidFill>
                  <a:schemeClr val="tx1"/>
                </a:solidFill>
              </a:rPr>
              <a:t>, </a:t>
            </a:r>
            <a:r>
              <a:rPr lang="en-US" sz="2400" dirty="0">
                <a:solidFill>
                  <a:schemeClr val="tx1"/>
                </a:solidFill>
              </a:rPr>
              <a:t>and lifetime value modeling.</a:t>
            </a:r>
          </a:p>
          <a:p>
            <a:r>
              <a:rPr lang="en-US" sz="2400" dirty="0" err="1">
                <a:solidFill>
                  <a:schemeClr val="tx1"/>
                </a:solidFill>
              </a:rPr>
              <a:t>Allkenso</a:t>
            </a:r>
            <a:r>
              <a:rPr lang="en-US" sz="2400" b="0" dirty="0">
                <a:solidFill>
                  <a:schemeClr val="tx1"/>
                </a:solidFill>
              </a:rPr>
              <a:t> </a:t>
            </a:r>
            <a:r>
              <a:rPr lang="en-US" sz="2400" dirty="0">
                <a:solidFill>
                  <a:schemeClr val="tx1"/>
                </a:solidFill>
              </a:rPr>
              <a:t>reduced churn </a:t>
            </a:r>
            <a:r>
              <a:rPr lang="en-US" sz="2400" b="0" dirty="0">
                <a:solidFill>
                  <a:schemeClr val="tx1"/>
                </a:solidFill>
              </a:rPr>
              <a:t>by </a:t>
            </a:r>
            <a:r>
              <a:rPr lang="en-US" sz="2400" dirty="0">
                <a:solidFill>
                  <a:schemeClr val="tx1"/>
                </a:solidFill>
              </a:rPr>
              <a:t>50%</a:t>
            </a:r>
            <a:r>
              <a:rPr lang="en-US" sz="2400" b="0" dirty="0">
                <a:solidFill>
                  <a:schemeClr val="tx1"/>
                </a:solidFill>
              </a:rPr>
              <a:t> through ML models that track user behavior and automate retention campaigns</a:t>
            </a:r>
          </a:p>
          <a:p>
            <a:r>
              <a:rPr lang="en-US" sz="2400" dirty="0">
                <a:solidFill>
                  <a:schemeClr val="tx1"/>
                </a:solidFill>
              </a:rPr>
              <a:t>LUT University </a:t>
            </a:r>
            <a:r>
              <a:rPr lang="en-US" sz="2400" b="0" dirty="0">
                <a:solidFill>
                  <a:schemeClr val="tx1"/>
                </a:solidFill>
              </a:rPr>
              <a:t>found </a:t>
            </a:r>
            <a:r>
              <a:rPr lang="en-US" sz="2400" dirty="0">
                <a:solidFill>
                  <a:schemeClr val="tx1"/>
                </a:solidFill>
              </a:rPr>
              <a:t>Random Forest</a:t>
            </a:r>
            <a:r>
              <a:rPr lang="en-US" sz="2400" b="0" dirty="0">
                <a:solidFill>
                  <a:schemeClr val="tx1"/>
                </a:solidFill>
              </a:rPr>
              <a:t> to be the most effective model in a comparative study. </a:t>
            </a:r>
          </a:p>
          <a:p>
            <a:endParaRPr lang="en-IN" sz="2400" b="0" dirty="0">
              <a:solidFill>
                <a:schemeClr val="tx1"/>
              </a:solidFill>
            </a:endParaRPr>
          </a:p>
        </p:txBody>
      </p:sp>
      <p:sp>
        <p:nvSpPr>
          <p:cNvPr id="3" name="TextBox 2">
            <a:extLst>
              <a:ext uri="{FF2B5EF4-FFF2-40B4-BE49-F238E27FC236}">
                <a16:creationId xmlns:a16="http://schemas.microsoft.com/office/drawing/2014/main" id="{3411E118-0427-BF72-3B78-1707B0D6E382}"/>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Industry Insights</a:t>
            </a:r>
          </a:p>
        </p:txBody>
      </p:sp>
      <p:cxnSp>
        <p:nvCxnSpPr>
          <p:cNvPr id="5" name="Straight Connector 4">
            <a:extLst>
              <a:ext uri="{FF2B5EF4-FFF2-40B4-BE49-F238E27FC236}">
                <a16:creationId xmlns:a16="http://schemas.microsoft.com/office/drawing/2014/main" id="{7A5618F6-CE69-311A-F79A-D12C7E917449}"/>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4F7A196-7B69-DD68-52A5-39CD9B799F7D}"/>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spTree>
    <p:extLst>
      <p:ext uri="{BB962C8B-B14F-4D97-AF65-F5344CB8AC3E}">
        <p14:creationId xmlns:p14="http://schemas.microsoft.com/office/powerpoint/2010/main" val="67936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5B9BD5">
                    <a:lumMod val="50000"/>
                  </a:srgbClr>
                </a:solidFill>
                <a:latin typeface="Calibri" panose="020F0502020204030204"/>
              </a:rPr>
              <a:t>Tools &amp; Technologies</a:t>
            </a:r>
            <a:endParaRPr kumimoji="0" lang="en-US" sz="3600" b="1"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25CD5B67-3503-60B5-8469-F3C3191D84D7}"/>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D4A0452-2CB8-E4C6-FAC7-ECD109C50CE1}"/>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graphicFrame>
        <p:nvGraphicFramePr>
          <p:cNvPr id="6" name="Table 5">
            <a:extLst>
              <a:ext uri="{FF2B5EF4-FFF2-40B4-BE49-F238E27FC236}">
                <a16:creationId xmlns:a16="http://schemas.microsoft.com/office/drawing/2014/main" id="{5527C3AE-23BD-AC05-40BC-F98242B970A0}"/>
              </a:ext>
            </a:extLst>
          </p:cNvPr>
          <p:cNvGraphicFramePr>
            <a:graphicFrameLocks noGrp="1"/>
          </p:cNvGraphicFramePr>
          <p:nvPr>
            <p:extLst>
              <p:ext uri="{D42A27DB-BD31-4B8C-83A1-F6EECF244321}">
                <p14:modId xmlns:p14="http://schemas.microsoft.com/office/powerpoint/2010/main" val="4153993899"/>
              </p:ext>
            </p:extLst>
          </p:nvPr>
        </p:nvGraphicFramePr>
        <p:xfrm>
          <a:off x="2218544" y="1289155"/>
          <a:ext cx="7989756" cy="24823194"/>
        </p:xfrm>
        <a:graphic>
          <a:graphicData uri="http://schemas.openxmlformats.org/drawingml/2006/table">
            <a:tbl>
              <a:tblPr firstRow="1" bandRow="1">
                <a:effectLst/>
                <a:tableStyleId>{5C22544A-7EE6-4342-B048-85BDC9FD1C3A}</a:tableStyleId>
              </a:tblPr>
              <a:tblGrid>
                <a:gridCol w="3994878">
                  <a:extLst>
                    <a:ext uri="{9D8B030D-6E8A-4147-A177-3AD203B41FA5}">
                      <a16:colId xmlns:a16="http://schemas.microsoft.com/office/drawing/2014/main" val="2931363057"/>
                    </a:ext>
                  </a:extLst>
                </a:gridCol>
                <a:gridCol w="3994878">
                  <a:extLst>
                    <a:ext uri="{9D8B030D-6E8A-4147-A177-3AD203B41FA5}">
                      <a16:colId xmlns:a16="http://schemas.microsoft.com/office/drawing/2014/main" val="994621776"/>
                    </a:ext>
                  </a:extLst>
                </a:gridCol>
              </a:tblGrid>
              <a:tr h="21787090">
                <a:tc>
                  <a:txBody>
                    <a:bodyPr/>
                    <a:lstStyle/>
                    <a:p>
                      <a:r>
                        <a:rPr lang="en-IN" sz="2000" b="1" dirty="0">
                          <a:solidFill>
                            <a:schemeClr val="tx1"/>
                          </a:solidFill>
                        </a:rPr>
                        <a:t>Category</a:t>
                      </a:r>
                    </a:p>
                    <a:p>
                      <a:endParaRPr lang="en-IN" b="1" dirty="0">
                        <a:solidFill>
                          <a:schemeClr val="tx1"/>
                        </a:solidFill>
                      </a:endParaRPr>
                    </a:p>
                    <a:p>
                      <a:r>
                        <a:rPr lang="en-IN" b="1" dirty="0">
                          <a:solidFill>
                            <a:schemeClr val="tx1"/>
                          </a:solidFill>
                        </a:rPr>
                        <a:t>Programming</a:t>
                      </a:r>
                    </a:p>
                    <a:p>
                      <a:endParaRPr lang="en-IN" b="0" dirty="0">
                        <a:solidFill>
                          <a:schemeClr val="tx1"/>
                        </a:solidFill>
                      </a:endParaRPr>
                    </a:p>
                    <a:p>
                      <a:endParaRPr lang="en-IN" b="1" dirty="0">
                        <a:solidFill>
                          <a:schemeClr val="tx1"/>
                        </a:solidFill>
                      </a:endParaRPr>
                    </a:p>
                    <a:p>
                      <a:r>
                        <a:rPr lang="en-IN" b="1" dirty="0">
                          <a:solidFill>
                            <a:schemeClr val="tx1"/>
                          </a:solidFill>
                        </a:rPr>
                        <a:t>AI / ML</a:t>
                      </a:r>
                    </a:p>
                    <a:p>
                      <a:endParaRPr lang="en-IN" b="0" dirty="0">
                        <a:solidFill>
                          <a:schemeClr val="tx1"/>
                        </a:solidFill>
                      </a:endParaRPr>
                    </a:p>
                    <a:p>
                      <a:endParaRPr lang="en-IN" b="0" dirty="0">
                        <a:solidFill>
                          <a:schemeClr val="tx1"/>
                        </a:solidFill>
                      </a:endParaRPr>
                    </a:p>
                    <a:p>
                      <a:endParaRPr lang="en-IN" b="1" dirty="0">
                        <a:solidFill>
                          <a:schemeClr val="tx1"/>
                        </a:solidFill>
                      </a:endParaRPr>
                    </a:p>
                    <a:p>
                      <a:r>
                        <a:rPr lang="en-IN" b="1" dirty="0">
                          <a:solidFill>
                            <a:schemeClr val="tx1"/>
                          </a:solidFill>
                        </a:rPr>
                        <a:t>Visualization</a:t>
                      </a:r>
                    </a:p>
                    <a:p>
                      <a:endParaRPr lang="en-IN" b="0" dirty="0">
                        <a:solidFill>
                          <a:schemeClr val="tx1"/>
                        </a:solidFill>
                      </a:endParaRPr>
                    </a:p>
                    <a:p>
                      <a:endParaRPr lang="en-IN" b="0" dirty="0">
                        <a:solidFill>
                          <a:schemeClr val="tx1"/>
                        </a:solidFill>
                      </a:endParaRPr>
                    </a:p>
                    <a:p>
                      <a:r>
                        <a:rPr lang="en-IN" b="1" dirty="0">
                          <a:solidFill>
                            <a:schemeClr val="tx1"/>
                          </a:solidFill>
                        </a:rPr>
                        <a:t>Experiment Tracking</a:t>
                      </a:r>
                    </a:p>
                    <a:p>
                      <a:endParaRPr lang="en-IN" b="1" dirty="0">
                        <a:solidFill>
                          <a:schemeClr val="tx1"/>
                        </a:solidFill>
                      </a:endParaRPr>
                    </a:p>
                    <a:p>
                      <a:r>
                        <a:rPr lang="en-IN" b="1" dirty="0">
                          <a:solidFill>
                            <a:schemeClr val="tx1"/>
                          </a:solidFill>
                        </a:rPr>
                        <a:t>Web Interface (UI)</a:t>
                      </a:r>
                    </a:p>
                    <a:p>
                      <a:endParaRPr lang="en-IN" b="0" dirty="0">
                        <a:solidFill>
                          <a:schemeClr val="tx1"/>
                        </a:solidFill>
                      </a:endParaRPr>
                    </a:p>
                    <a:p>
                      <a:endParaRPr lang="en-IN" b="1" dirty="0">
                        <a:solidFill>
                          <a:schemeClr val="tx1"/>
                        </a:solidFill>
                      </a:endParaRPr>
                    </a:p>
                    <a:p>
                      <a:r>
                        <a:rPr lang="en-IN" b="1" dirty="0">
                          <a:solidFill>
                            <a:schemeClr val="tx1"/>
                          </a:solidFill>
                        </a:rPr>
                        <a:t>Deployment</a:t>
                      </a:r>
                    </a:p>
                    <a:p>
                      <a:endParaRPr lang="en-IN"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IN" b="1" dirty="0">
                          <a:solidFill>
                            <a:schemeClr val="tx1"/>
                          </a:solidFill>
                        </a:rPr>
                        <a:t>Tools / Tech Stack</a:t>
                      </a:r>
                    </a:p>
                    <a:p>
                      <a:endParaRPr lang="en-IN" b="0" dirty="0">
                        <a:solidFill>
                          <a:schemeClr val="tx1"/>
                        </a:solidFill>
                      </a:endParaRPr>
                    </a:p>
                    <a:p>
                      <a:r>
                        <a:rPr lang="en-IN" b="0" dirty="0">
                          <a:solidFill>
                            <a:schemeClr val="tx1"/>
                          </a:solidFill>
                        </a:rPr>
                        <a:t>Python, </a:t>
                      </a:r>
                      <a:r>
                        <a:rPr lang="en-IN" b="0" dirty="0" err="1">
                          <a:solidFill>
                            <a:schemeClr val="tx1"/>
                          </a:solidFill>
                        </a:rPr>
                        <a:t>Jupyter</a:t>
                      </a:r>
                      <a:r>
                        <a:rPr lang="en-IN" b="0" dirty="0">
                          <a:solidFill>
                            <a:schemeClr val="tx1"/>
                          </a:solidFill>
                        </a:rPr>
                        <a:t> Notebook, </a:t>
                      </a:r>
                      <a:r>
                        <a:rPr lang="en-IN" b="0" dirty="0" err="1">
                          <a:solidFill>
                            <a:schemeClr val="tx1"/>
                          </a:solidFill>
                        </a:rPr>
                        <a:t>FastAPI</a:t>
                      </a:r>
                      <a:r>
                        <a:rPr lang="en-IN" b="0" dirty="0">
                          <a:solidFill>
                            <a:schemeClr val="tx1"/>
                          </a:solidFill>
                        </a:rPr>
                        <a:t>, </a:t>
                      </a:r>
                      <a:r>
                        <a:rPr lang="en-IN" b="0" dirty="0" err="1">
                          <a:solidFill>
                            <a:schemeClr val="tx1"/>
                          </a:solidFill>
                        </a:rPr>
                        <a:t>Streamlit</a:t>
                      </a:r>
                      <a:endParaRPr lang="en-IN" b="0" dirty="0">
                        <a:solidFill>
                          <a:schemeClr val="tx1"/>
                        </a:solidFill>
                      </a:endParaRPr>
                    </a:p>
                    <a:p>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solidFill>
                            <a:schemeClr val="tx1"/>
                          </a:solidFill>
                        </a:rPr>
                        <a:t>Scikit‑learn; </a:t>
                      </a:r>
                      <a:r>
                        <a:rPr lang="en-IN" b="0" dirty="0" err="1">
                          <a:solidFill>
                            <a:schemeClr val="tx1"/>
                          </a:solidFill>
                        </a:rPr>
                        <a:t>XGBoost</a:t>
                      </a:r>
                      <a:r>
                        <a:rPr lang="en-IN" b="0" dirty="0">
                          <a:solidFill>
                            <a:schemeClr val="tx1"/>
                          </a:solidFill>
                        </a:rPr>
                        <a:t>; </a:t>
                      </a:r>
                      <a:r>
                        <a:rPr lang="en-IN" b="0" dirty="0" err="1">
                          <a:solidFill>
                            <a:schemeClr val="tx1"/>
                          </a:solidFill>
                        </a:rPr>
                        <a:t>LightGBM,Logistic</a:t>
                      </a:r>
                      <a:r>
                        <a:rPr lang="en-IN" b="0" dirty="0">
                          <a:solidFill>
                            <a:schemeClr val="tx1"/>
                          </a:solidFill>
                        </a:rPr>
                        <a:t> Regression (Kaplan–Meier, Cox PH), </a:t>
                      </a:r>
                      <a:r>
                        <a:rPr lang="en-IN" b="0" dirty="0" err="1">
                          <a:solidFill>
                            <a:schemeClr val="tx1"/>
                          </a:solidFill>
                        </a:rPr>
                        <a:t>PySurvival</a:t>
                      </a:r>
                      <a:r>
                        <a:rPr lang="en-IN" b="0" dirty="0">
                          <a:solidFill>
                            <a:schemeClr val="tx1"/>
                          </a:solidFill>
                        </a:rPr>
                        <a:t>; </a:t>
                      </a:r>
                      <a:r>
                        <a:rPr lang="en-IN" b="0" dirty="0" err="1">
                          <a:solidFill>
                            <a:schemeClr val="tx1"/>
                          </a:solidFill>
                        </a:rPr>
                        <a:t>PyTorch</a:t>
                      </a:r>
                      <a:r>
                        <a:rPr lang="en-IN" b="0" dirty="0">
                          <a:solidFill>
                            <a:schemeClr val="tx1"/>
                          </a:solidFill>
                        </a:rPr>
                        <a:t> (</a:t>
                      </a:r>
                      <a:r>
                        <a:rPr lang="en-IN" b="0" dirty="0" err="1">
                          <a:solidFill>
                            <a:schemeClr val="tx1"/>
                          </a:solidFill>
                        </a:rPr>
                        <a:t>DeepSurv</a:t>
                      </a:r>
                      <a:r>
                        <a:rPr lang="en-IN" b="0"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solidFill>
                            <a:schemeClr val="tx1"/>
                          </a:solidFill>
                        </a:rPr>
                        <a:t>Matplotlib, Seaborn, </a:t>
                      </a:r>
                      <a:r>
                        <a:rPr lang="en-IN" b="0" dirty="0" err="1">
                          <a:solidFill>
                            <a:schemeClr val="tx1"/>
                          </a:solidFill>
                        </a:rPr>
                        <a:t>Plotly</a:t>
                      </a:r>
                      <a:r>
                        <a:rPr lang="en-IN" b="0" dirty="0">
                          <a:solidFill>
                            <a:schemeClr val="tx1"/>
                          </a:solidFill>
                        </a:rPr>
                        <a:t>, SHAP, </a:t>
                      </a:r>
                      <a:r>
                        <a:rPr lang="en-IN" b="0" dirty="0" err="1">
                          <a:solidFill>
                            <a:schemeClr val="tx1"/>
                          </a:solidFill>
                        </a:rPr>
                        <a:t>PowerBI</a:t>
                      </a: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err="1">
                          <a:solidFill>
                            <a:schemeClr val="tx1"/>
                          </a:solidFill>
                        </a:rPr>
                        <a:t>MLflow</a:t>
                      </a:r>
                      <a:r>
                        <a:rPr lang="en-IN" b="0" dirty="0">
                          <a:solidFill>
                            <a:schemeClr val="tx1"/>
                          </a:solidFill>
                        </a:rPr>
                        <a:t> / Weights &amp;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err="1">
                          <a:solidFill>
                            <a:schemeClr val="tx1"/>
                          </a:solidFill>
                        </a:rPr>
                        <a:t>Streamlit</a:t>
                      </a:r>
                      <a:r>
                        <a:rPr lang="en-IN" b="0" dirty="0">
                          <a:solidFill>
                            <a:schemeClr val="tx1"/>
                          </a:solidFill>
                        </a:rPr>
                        <a:t> (frontend); </a:t>
                      </a:r>
                      <a:r>
                        <a:rPr lang="en-IN" b="0" dirty="0" err="1">
                          <a:solidFill>
                            <a:schemeClr val="tx1"/>
                          </a:solidFill>
                        </a:rPr>
                        <a:t>FastAPI</a:t>
                      </a:r>
                      <a:r>
                        <a:rPr lang="en-IN" b="0" dirty="0">
                          <a:solidFill>
                            <a:schemeClr val="tx1"/>
                          </a:solidFill>
                        </a:rPr>
                        <a:t> (backend API)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solidFill>
                            <a:schemeClr val="tx1"/>
                          </a:solidFill>
                        </a:rPr>
                        <a:t>Docker, GitHub Actions (CI/CD), AWS / GCP / Azure Cloud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dirty="0">
                        <a:solidFill>
                          <a:schemeClr val="tx1"/>
                        </a:solidFill>
                      </a:endParaRPr>
                    </a:p>
                    <a:p>
                      <a:endParaRPr lang="en-IN"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5226871"/>
                  </a:ext>
                </a:extLst>
              </a:tr>
              <a:tr h="379513">
                <a:tc>
                  <a:txBody>
                    <a:bodyPr/>
                    <a:lstStyle/>
                    <a:p>
                      <a:endParaRPr lang="en-IN" b="0" dirty="0">
                        <a:solidFill>
                          <a:schemeClr val="tx1"/>
                        </a:solidFill>
                      </a:endParaRPr>
                    </a:p>
                  </a:txBody>
                  <a:tcPr>
                    <a:lnT w="38100" cmpd="sng">
                      <a:noFill/>
                    </a:lnT>
                  </a:tcPr>
                </a:tc>
                <a:tc>
                  <a:txBody>
                    <a:bodyPr/>
                    <a:lstStyle/>
                    <a:p>
                      <a:endParaRPr lang="en-IN" b="0">
                        <a:solidFill>
                          <a:schemeClr val="tx1"/>
                        </a:solidFill>
                      </a:endParaRPr>
                    </a:p>
                  </a:txBody>
                  <a:tcPr>
                    <a:lnT w="38100" cmpd="sng">
                      <a:noFill/>
                    </a:lnT>
                  </a:tcPr>
                </a:tc>
                <a:extLst>
                  <a:ext uri="{0D108BD9-81ED-4DB2-BD59-A6C34878D82A}">
                    <a16:rowId xmlns:a16="http://schemas.microsoft.com/office/drawing/2014/main" val="1272683750"/>
                  </a:ext>
                </a:extLst>
              </a:tr>
              <a:tr h="379513">
                <a:tc>
                  <a:txBody>
                    <a:bodyPr/>
                    <a:lstStyle/>
                    <a:p>
                      <a:endParaRPr lang="en-IN" b="0">
                        <a:solidFill>
                          <a:schemeClr val="tx1"/>
                        </a:solidFill>
                      </a:endParaRPr>
                    </a:p>
                  </a:txBody>
                  <a:tcPr/>
                </a:tc>
                <a:tc>
                  <a:txBody>
                    <a:bodyPr/>
                    <a:lstStyle/>
                    <a:p>
                      <a:endParaRPr lang="en-IN" b="0">
                        <a:solidFill>
                          <a:schemeClr val="tx1"/>
                        </a:solidFill>
                      </a:endParaRPr>
                    </a:p>
                  </a:txBody>
                  <a:tcPr/>
                </a:tc>
                <a:extLst>
                  <a:ext uri="{0D108BD9-81ED-4DB2-BD59-A6C34878D82A}">
                    <a16:rowId xmlns:a16="http://schemas.microsoft.com/office/drawing/2014/main" val="2522790880"/>
                  </a:ext>
                </a:extLst>
              </a:tr>
              <a:tr h="379513">
                <a:tc>
                  <a:txBody>
                    <a:bodyPr/>
                    <a:lstStyle/>
                    <a:p>
                      <a:endParaRPr lang="en-IN" b="0">
                        <a:solidFill>
                          <a:schemeClr val="tx1"/>
                        </a:solidFill>
                      </a:endParaRPr>
                    </a:p>
                  </a:txBody>
                  <a:tcPr/>
                </a:tc>
                <a:tc>
                  <a:txBody>
                    <a:bodyPr/>
                    <a:lstStyle/>
                    <a:p>
                      <a:endParaRPr lang="en-IN" b="0">
                        <a:solidFill>
                          <a:schemeClr val="tx1"/>
                        </a:solidFill>
                      </a:endParaRPr>
                    </a:p>
                  </a:txBody>
                  <a:tcPr/>
                </a:tc>
                <a:extLst>
                  <a:ext uri="{0D108BD9-81ED-4DB2-BD59-A6C34878D82A}">
                    <a16:rowId xmlns:a16="http://schemas.microsoft.com/office/drawing/2014/main" val="797017345"/>
                  </a:ext>
                </a:extLst>
              </a:tr>
              <a:tr h="379513">
                <a:tc>
                  <a:txBody>
                    <a:bodyPr/>
                    <a:lstStyle/>
                    <a:p>
                      <a:endParaRPr lang="en-IN" b="0">
                        <a:solidFill>
                          <a:schemeClr val="tx1"/>
                        </a:solidFill>
                      </a:endParaRPr>
                    </a:p>
                  </a:txBody>
                  <a:tcPr/>
                </a:tc>
                <a:tc>
                  <a:txBody>
                    <a:bodyPr/>
                    <a:lstStyle/>
                    <a:p>
                      <a:endParaRPr lang="en-IN" b="0">
                        <a:solidFill>
                          <a:schemeClr val="tx1"/>
                        </a:solidFill>
                      </a:endParaRPr>
                    </a:p>
                  </a:txBody>
                  <a:tcPr/>
                </a:tc>
                <a:extLst>
                  <a:ext uri="{0D108BD9-81ED-4DB2-BD59-A6C34878D82A}">
                    <a16:rowId xmlns:a16="http://schemas.microsoft.com/office/drawing/2014/main" val="2380157781"/>
                  </a:ext>
                </a:extLst>
              </a:tr>
              <a:tr h="379513">
                <a:tc>
                  <a:txBody>
                    <a:bodyPr/>
                    <a:lstStyle/>
                    <a:p>
                      <a:endParaRPr lang="en-IN" b="0">
                        <a:solidFill>
                          <a:schemeClr val="tx1"/>
                        </a:solidFill>
                      </a:endParaRPr>
                    </a:p>
                  </a:txBody>
                  <a:tcPr/>
                </a:tc>
                <a:tc>
                  <a:txBody>
                    <a:bodyPr/>
                    <a:lstStyle/>
                    <a:p>
                      <a:endParaRPr lang="en-IN" b="0">
                        <a:solidFill>
                          <a:schemeClr val="tx1"/>
                        </a:solidFill>
                      </a:endParaRPr>
                    </a:p>
                  </a:txBody>
                  <a:tcPr/>
                </a:tc>
                <a:extLst>
                  <a:ext uri="{0D108BD9-81ED-4DB2-BD59-A6C34878D82A}">
                    <a16:rowId xmlns:a16="http://schemas.microsoft.com/office/drawing/2014/main" val="2725874424"/>
                  </a:ext>
                </a:extLst>
              </a:tr>
              <a:tr h="379513">
                <a:tc>
                  <a:txBody>
                    <a:bodyPr/>
                    <a:lstStyle/>
                    <a:p>
                      <a:endParaRPr lang="en-IN" b="0">
                        <a:solidFill>
                          <a:schemeClr val="tx1"/>
                        </a:solidFill>
                      </a:endParaRPr>
                    </a:p>
                  </a:txBody>
                  <a:tcPr/>
                </a:tc>
                <a:tc>
                  <a:txBody>
                    <a:bodyPr/>
                    <a:lstStyle/>
                    <a:p>
                      <a:endParaRPr lang="en-IN" b="0">
                        <a:solidFill>
                          <a:schemeClr val="tx1"/>
                        </a:solidFill>
                      </a:endParaRPr>
                    </a:p>
                  </a:txBody>
                  <a:tcPr/>
                </a:tc>
                <a:extLst>
                  <a:ext uri="{0D108BD9-81ED-4DB2-BD59-A6C34878D82A}">
                    <a16:rowId xmlns:a16="http://schemas.microsoft.com/office/drawing/2014/main" val="361555294"/>
                  </a:ext>
                </a:extLst>
              </a:tr>
              <a:tr h="379513">
                <a:tc>
                  <a:txBody>
                    <a:bodyPr/>
                    <a:lstStyle/>
                    <a:p>
                      <a:endParaRPr lang="en-IN" b="0">
                        <a:solidFill>
                          <a:schemeClr val="tx1"/>
                        </a:solidFill>
                      </a:endParaRPr>
                    </a:p>
                  </a:txBody>
                  <a:tcPr/>
                </a:tc>
                <a:tc>
                  <a:txBody>
                    <a:bodyPr/>
                    <a:lstStyle/>
                    <a:p>
                      <a:endParaRPr lang="en-IN" b="0">
                        <a:solidFill>
                          <a:schemeClr val="tx1"/>
                        </a:solidFill>
                      </a:endParaRPr>
                    </a:p>
                  </a:txBody>
                  <a:tcPr/>
                </a:tc>
                <a:extLst>
                  <a:ext uri="{0D108BD9-81ED-4DB2-BD59-A6C34878D82A}">
                    <a16:rowId xmlns:a16="http://schemas.microsoft.com/office/drawing/2014/main" val="500557977"/>
                  </a:ext>
                </a:extLst>
              </a:tr>
              <a:tr h="379513">
                <a:tc>
                  <a:txBody>
                    <a:bodyPr/>
                    <a:lstStyle/>
                    <a:p>
                      <a:endParaRPr lang="en-IN" b="0">
                        <a:solidFill>
                          <a:schemeClr val="tx1"/>
                        </a:solidFill>
                      </a:endParaRPr>
                    </a:p>
                  </a:txBody>
                  <a:tcPr/>
                </a:tc>
                <a:tc>
                  <a:txBody>
                    <a:bodyPr/>
                    <a:lstStyle/>
                    <a:p>
                      <a:endParaRPr lang="en-IN" b="0" dirty="0">
                        <a:solidFill>
                          <a:schemeClr val="tx1"/>
                        </a:solidFill>
                      </a:endParaRPr>
                    </a:p>
                  </a:txBody>
                  <a:tcPr/>
                </a:tc>
                <a:extLst>
                  <a:ext uri="{0D108BD9-81ED-4DB2-BD59-A6C34878D82A}">
                    <a16:rowId xmlns:a16="http://schemas.microsoft.com/office/drawing/2014/main" val="3937017377"/>
                  </a:ext>
                </a:extLst>
              </a:tr>
            </a:tbl>
          </a:graphicData>
        </a:graphic>
      </p:graphicFrame>
    </p:spTree>
    <p:extLst>
      <p:ext uri="{BB962C8B-B14F-4D97-AF65-F5344CB8AC3E}">
        <p14:creationId xmlns:p14="http://schemas.microsoft.com/office/powerpoint/2010/main" val="118736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lvl="0">
              <a:defRPr/>
            </a:pPr>
            <a:r>
              <a:rPr kumimoji="0" lang="en-US" sz="3600" b="1"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References</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5221164-7940-3B34-A613-28A74A63E0F7}"/>
              </a:ext>
            </a:extLst>
          </p:cNvPr>
          <p:cNvSpPr txBox="1"/>
          <p:nvPr/>
        </p:nvSpPr>
        <p:spPr>
          <a:xfrm>
            <a:off x="6093893" y="57036"/>
            <a:ext cx="6098107" cy="646331"/>
          </a:xfrm>
          <a:prstGeom prst="rect">
            <a:avLst/>
          </a:prstGeom>
          <a:noFill/>
        </p:spPr>
        <p:txBody>
          <a:bodyPr wrap="square" rtlCol="0">
            <a:spAutoFit/>
          </a:bodyPr>
          <a:lstStyle/>
          <a:p>
            <a:pPr algn="r"/>
            <a:r>
              <a:rPr lang="en-US" b="1" i="1" dirty="0">
                <a:solidFill>
                  <a:srgbClr val="FFFFFF"/>
                </a:solidFill>
              </a:rPr>
              <a:t>Project Title -  Calibri body 18</a:t>
            </a:r>
          </a:p>
          <a:p>
            <a:pPr algn="r"/>
            <a:endParaRPr lang="en-US" dirty="0"/>
          </a:p>
        </p:txBody>
      </p:sp>
      <p:sp>
        <p:nvSpPr>
          <p:cNvPr id="9" name="Text Placeholder 8">
            <a:extLst>
              <a:ext uri="{FF2B5EF4-FFF2-40B4-BE49-F238E27FC236}">
                <a16:creationId xmlns:a16="http://schemas.microsoft.com/office/drawing/2014/main" id="{BEB9BBE0-067C-0B13-28E6-430DDECC80D2}"/>
              </a:ext>
            </a:extLst>
          </p:cNvPr>
          <p:cNvSpPr>
            <a:spLocks noGrp="1"/>
          </p:cNvSpPr>
          <p:nvPr>
            <p:ph type="body" sz="quarter" idx="13"/>
          </p:nvPr>
        </p:nvSpPr>
        <p:spPr>
          <a:xfrm>
            <a:off x="420888" y="1489454"/>
            <a:ext cx="10624338" cy="444565"/>
          </a:xfrm>
        </p:spPr>
        <p:txBody>
          <a:bodyPr/>
          <a:lstStyle/>
          <a:p>
            <a:r>
              <a:rPr lang="en-IN" b="0" dirty="0">
                <a:solidFill>
                  <a:schemeClr val="tx1"/>
                </a:solidFill>
              </a:rPr>
              <a:t>Katzman et al., '</a:t>
            </a:r>
            <a:r>
              <a:rPr lang="en-IN" b="0" dirty="0" err="1">
                <a:solidFill>
                  <a:schemeClr val="tx1"/>
                </a:solidFill>
              </a:rPr>
              <a:t>DeepSurv</a:t>
            </a:r>
            <a:r>
              <a:rPr lang="en-IN" b="0" dirty="0">
                <a:solidFill>
                  <a:schemeClr val="tx1"/>
                </a:solidFill>
              </a:rPr>
              <a:t>' (BMC Med Res </a:t>
            </a:r>
            <a:r>
              <a:rPr lang="en-IN" b="0" dirty="0" err="1">
                <a:solidFill>
                  <a:schemeClr val="tx1"/>
                </a:solidFill>
              </a:rPr>
              <a:t>Methodol</a:t>
            </a:r>
            <a:r>
              <a:rPr lang="en-IN" b="0" dirty="0">
                <a:solidFill>
                  <a:schemeClr val="tx1"/>
                </a:solidFill>
              </a:rPr>
              <a:t>, 2018): Deep neural net extension of Cox PH for personalized risk. (Use for </a:t>
            </a:r>
            <a:r>
              <a:rPr lang="en-IN" b="0" dirty="0" err="1">
                <a:solidFill>
                  <a:schemeClr val="tx1"/>
                </a:solidFill>
              </a:rPr>
              <a:t>DeepSurv</a:t>
            </a:r>
            <a:r>
              <a:rPr lang="en-IN" b="0" dirty="0">
                <a:solidFill>
                  <a:schemeClr val="tx1"/>
                </a:solidFill>
              </a:rPr>
              <a:t> methodology)</a:t>
            </a:r>
          </a:p>
          <a:p>
            <a:r>
              <a:rPr lang="en-IN" b="0" dirty="0">
                <a:solidFill>
                  <a:schemeClr val="tx1"/>
                </a:solidFill>
              </a:rPr>
              <a:t>Singh, 'Survival-based predictive analytics for customer churn' (2024 thesis): Evaluates classical and neural survival models for churn prediction (useful comparison &amp; evaluation metrics).</a:t>
            </a:r>
          </a:p>
          <a:p>
            <a:r>
              <a:rPr lang="en-IN" b="0" dirty="0">
                <a:solidFill>
                  <a:schemeClr val="tx1"/>
                </a:solidFill>
              </a:rPr>
              <a:t>Additional resources: Databricks survival analysis accelerator; ACM paper on deep survival analysis for churn.</a:t>
            </a:r>
          </a:p>
          <a:p>
            <a:r>
              <a:rPr lang="en-IN" b="0" dirty="0">
                <a:solidFill>
                  <a:schemeClr val="tx1"/>
                </a:solidFill>
              </a:rPr>
              <a:t>Industry sources: Netflix, AXA, Swiss Re, </a:t>
            </a:r>
            <a:r>
              <a:rPr lang="en-IN" b="0" dirty="0" err="1">
                <a:solidFill>
                  <a:schemeClr val="tx1"/>
                </a:solidFill>
              </a:rPr>
              <a:t>Allkenso</a:t>
            </a:r>
            <a:r>
              <a:rPr lang="en-IN" b="0" dirty="0">
                <a:solidFill>
                  <a:schemeClr val="tx1"/>
                </a:solidFill>
              </a:rPr>
              <a:t>, Pfizer</a:t>
            </a:r>
          </a:p>
          <a:p>
            <a:r>
              <a:rPr lang="en-IN" b="0" dirty="0">
                <a:solidFill>
                  <a:schemeClr val="tx1"/>
                </a:solidFill>
              </a:rPr>
              <a:t>Data Source: https://www.kaggle.com/datasets/blastchar/telco-customer-churn</a:t>
            </a:r>
          </a:p>
          <a:p>
            <a:endParaRPr lang="en-IN" b="0" dirty="0">
              <a:solidFill>
                <a:schemeClr val="tx1"/>
              </a:solidFill>
            </a:endParaRPr>
          </a:p>
          <a:p>
            <a:endParaRPr lang="en-IN" b="0" dirty="0">
              <a:solidFill>
                <a:schemeClr val="tx1"/>
              </a:solidFill>
            </a:endParaRPr>
          </a:p>
        </p:txBody>
      </p:sp>
    </p:spTree>
    <p:extLst>
      <p:ext uri="{BB962C8B-B14F-4D97-AF65-F5344CB8AC3E}">
        <p14:creationId xmlns:p14="http://schemas.microsoft.com/office/powerpoint/2010/main" val="3377586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1235D-73A1-0B84-0745-6B97432CB07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4D551BF-43EB-C049-6D3B-4D17D5775294}"/>
              </a:ext>
            </a:extLst>
          </p:cNvPr>
          <p:cNvSpPr>
            <a:spLocks noGrp="1"/>
          </p:cNvSpPr>
          <p:nvPr>
            <p:ph type="body" sz="quarter" idx="13"/>
          </p:nvPr>
        </p:nvSpPr>
        <p:spPr>
          <a:xfrm>
            <a:off x="420887" y="1357505"/>
            <a:ext cx="10624338" cy="4142989"/>
          </a:xfrm>
        </p:spPr>
        <p:txBody>
          <a:bodyPr/>
          <a:lstStyle/>
          <a:p>
            <a:r>
              <a:rPr lang="en-US" b="0" dirty="0">
                <a:solidFill>
                  <a:schemeClr val="tx1"/>
                </a:solidFill>
              </a:rPr>
              <a:t>Predict </a:t>
            </a:r>
            <a:r>
              <a:rPr lang="en-US" dirty="0">
                <a:solidFill>
                  <a:schemeClr val="tx1"/>
                </a:solidFill>
              </a:rPr>
              <a:t>churn probability </a:t>
            </a:r>
            <a:r>
              <a:rPr lang="en-US" b="0" dirty="0">
                <a:solidFill>
                  <a:schemeClr val="tx1"/>
                </a:solidFill>
              </a:rPr>
              <a:t>(Yes/No) using </a:t>
            </a:r>
            <a:r>
              <a:rPr lang="en-US" dirty="0">
                <a:solidFill>
                  <a:schemeClr val="tx1"/>
                </a:solidFill>
              </a:rPr>
              <a:t>ML classification models.</a:t>
            </a:r>
          </a:p>
          <a:p>
            <a:r>
              <a:rPr lang="en-US" b="0" dirty="0">
                <a:solidFill>
                  <a:schemeClr val="tx1"/>
                </a:solidFill>
              </a:rPr>
              <a:t>Predict </a:t>
            </a:r>
            <a:r>
              <a:rPr lang="en-US" dirty="0">
                <a:solidFill>
                  <a:schemeClr val="tx1"/>
                </a:solidFill>
              </a:rPr>
              <a:t>time-to-churn</a:t>
            </a:r>
            <a:r>
              <a:rPr lang="en-US" b="0" dirty="0">
                <a:solidFill>
                  <a:schemeClr val="tx1"/>
                </a:solidFill>
              </a:rPr>
              <a:t> using </a:t>
            </a:r>
            <a:r>
              <a:rPr lang="en-US" dirty="0">
                <a:solidFill>
                  <a:schemeClr val="tx1"/>
                </a:solidFill>
              </a:rPr>
              <a:t>survival analysis.</a:t>
            </a:r>
            <a:endParaRPr lang="en-US" b="0" dirty="0">
              <a:solidFill>
                <a:schemeClr val="tx1"/>
              </a:solidFill>
            </a:endParaRPr>
          </a:p>
          <a:p>
            <a:r>
              <a:rPr lang="en-US" b="0" dirty="0">
                <a:solidFill>
                  <a:schemeClr val="tx1"/>
                </a:solidFill>
              </a:rPr>
              <a:t>Identify </a:t>
            </a:r>
            <a:r>
              <a:rPr lang="en-US" dirty="0">
                <a:solidFill>
                  <a:schemeClr val="tx1"/>
                </a:solidFill>
              </a:rPr>
              <a:t>Top-5 churn reasons </a:t>
            </a:r>
            <a:r>
              <a:rPr lang="en-US" b="0" dirty="0">
                <a:solidFill>
                  <a:schemeClr val="tx1"/>
                </a:solidFill>
              </a:rPr>
              <a:t>per customer with feature attribution.</a:t>
            </a:r>
          </a:p>
          <a:p>
            <a:r>
              <a:rPr lang="en-US" b="0" dirty="0">
                <a:solidFill>
                  <a:schemeClr val="tx1"/>
                </a:solidFill>
              </a:rPr>
              <a:t>Estimate </a:t>
            </a:r>
            <a:r>
              <a:rPr lang="en-US" dirty="0">
                <a:solidFill>
                  <a:schemeClr val="tx1"/>
                </a:solidFill>
              </a:rPr>
              <a:t>Customer Lifetime Value (CLV) </a:t>
            </a:r>
            <a:r>
              <a:rPr lang="en-US" b="0" dirty="0">
                <a:solidFill>
                  <a:schemeClr val="tx1"/>
                </a:solidFill>
              </a:rPr>
              <a:t>from </a:t>
            </a:r>
            <a:r>
              <a:rPr lang="en-US" dirty="0">
                <a:solidFill>
                  <a:schemeClr val="tx1"/>
                </a:solidFill>
              </a:rPr>
              <a:t>survival probabilities.</a:t>
            </a:r>
          </a:p>
          <a:p>
            <a:r>
              <a:rPr lang="en-US" b="0" dirty="0">
                <a:solidFill>
                  <a:schemeClr val="tx1"/>
                </a:solidFill>
              </a:rPr>
              <a:t>Provide personalized </a:t>
            </a:r>
            <a:r>
              <a:rPr lang="en-US" dirty="0">
                <a:solidFill>
                  <a:schemeClr val="tx1"/>
                </a:solidFill>
              </a:rPr>
              <a:t>retention recommendations</a:t>
            </a:r>
            <a:r>
              <a:rPr lang="en-US" b="0" dirty="0">
                <a:solidFill>
                  <a:schemeClr val="tx1"/>
                </a:solidFill>
              </a:rPr>
              <a:t>.</a:t>
            </a:r>
          </a:p>
          <a:p>
            <a:r>
              <a:rPr lang="en-US" b="0" dirty="0">
                <a:solidFill>
                  <a:schemeClr val="tx1"/>
                </a:solidFill>
              </a:rPr>
              <a:t>Enable </a:t>
            </a:r>
            <a:r>
              <a:rPr lang="en-US" dirty="0">
                <a:solidFill>
                  <a:schemeClr val="tx1"/>
                </a:solidFill>
              </a:rPr>
              <a:t>customer segmentation.</a:t>
            </a:r>
            <a:endParaRPr lang="en-US" b="0" dirty="0">
              <a:solidFill>
                <a:schemeClr val="tx1"/>
              </a:solidFill>
            </a:endParaRPr>
          </a:p>
          <a:p>
            <a:r>
              <a:rPr lang="en-US" b="0" dirty="0">
                <a:solidFill>
                  <a:schemeClr val="tx1"/>
                </a:solidFill>
              </a:rPr>
              <a:t>Build an </a:t>
            </a:r>
            <a:r>
              <a:rPr lang="en-US" dirty="0">
                <a:solidFill>
                  <a:schemeClr val="tx1"/>
                </a:solidFill>
              </a:rPr>
              <a:t>interactive UI</a:t>
            </a:r>
            <a:r>
              <a:rPr lang="en-US" b="0" dirty="0">
                <a:solidFill>
                  <a:schemeClr val="tx1"/>
                </a:solidFill>
              </a:rPr>
              <a:t> for </a:t>
            </a:r>
            <a:r>
              <a:rPr lang="en-US" dirty="0">
                <a:solidFill>
                  <a:schemeClr val="tx1"/>
                </a:solidFill>
              </a:rPr>
              <a:t>churn risk</a:t>
            </a:r>
            <a:r>
              <a:rPr lang="en-US" b="0" dirty="0">
                <a:solidFill>
                  <a:schemeClr val="tx1"/>
                </a:solidFill>
              </a:rPr>
              <a:t>, </a:t>
            </a:r>
            <a:r>
              <a:rPr lang="en-US" dirty="0">
                <a:solidFill>
                  <a:schemeClr val="tx1"/>
                </a:solidFill>
              </a:rPr>
              <a:t>reasons</a:t>
            </a:r>
            <a:r>
              <a:rPr lang="en-US" b="0" dirty="0">
                <a:solidFill>
                  <a:schemeClr val="tx1"/>
                </a:solidFill>
              </a:rPr>
              <a:t>, and </a:t>
            </a:r>
            <a:r>
              <a:rPr lang="en-US" dirty="0">
                <a:solidFill>
                  <a:schemeClr val="tx1"/>
                </a:solidFill>
              </a:rPr>
              <a:t>retention strategies.</a:t>
            </a:r>
          </a:p>
          <a:p>
            <a:r>
              <a:rPr lang="en-US" b="0" dirty="0">
                <a:solidFill>
                  <a:schemeClr val="tx1"/>
                </a:solidFill>
              </a:rPr>
              <a:t>Ensure </a:t>
            </a:r>
            <a:r>
              <a:rPr lang="en-US" dirty="0">
                <a:solidFill>
                  <a:schemeClr val="tx1"/>
                </a:solidFill>
              </a:rPr>
              <a:t>scalable</a:t>
            </a:r>
            <a:r>
              <a:rPr lang="en-US" b="0" dirty="0">
                <a:solidFill>
                  <a:schemeClr val="tx1"/>
                </a:solidFill>
              </a:rPr>
              <a:t>, </a:t>
            </a:r>
            <a:r>
              <a:rPr lang="en-US" dirty="0">
                <a:solidFill>
                  <a:schemeClr val="tx1"/>
                </a:solidFill>
              </a:rPr>
              <a:t>reproducible deployment </a:t>
            </a:r>
            <a:r>
              <a:rPr lang="en-US" b="0" dirty="0">
                <a:solidFill>
                  <a:schemeClr val="tx1"/>
                </a:solidFill>
              </a:rPr>
              <a:t>with </a:t>
            </a:r>
            <a:r>
              <a:rPr lang="en-US" b="0" dirty="0" err="1">
                <a:solidFill>
                  <a:schemeClr val="tx1"/>
                </a:solidFill>
              </a:rPr>
              <a:t>MLOps</a:t>
            </a:r>
            <a:r>
              <a:rPr lang="en-US" b="0" dirty="0">
                <a:solidFill>
                  <a:schemeClr val="tx1"/>
                </a:solidFill>
              </a:rPr>
              <a:t>.</a:t>
            </a:r>
            <a:endParaRPr lang="en-IN" dirty="0">
              <a:solidFill>
                <a:schemeClr val="tx1"/>
              </a:solidFill>
            </a:endParaRPr>
          </a:p>
        </p:txBody>
      </p:sp>
      <p:sp>
        <p:nvSpPr>
          <p:cNvPr id="3" name="TextBox 2">
            <a:extLst>
              <a:ext uri="{FF2B5EF4-FFF2-40B4-BE49-F238E27FC236}">
                <a16:creationId xmlns:a16="http://schemas.microsoft.com/office/drawing/2014/main" id="{72FF40D3-B05A-88C3-591F-882A93FC9918}"/>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rPr>
              <a:t>Project Objectives</a:t>
            </a:r>
          </a:p>
        </p:txBody>
      </p:sp>
      <p:cxnSp>
        <p:nvCxnSpPr>
          <p:cNvPr id="5" name="Straight Connector 4">
            <a:extLst>
              <a:ext uri="{FF2B5EF4-FFF2-40B4-BE49-F238E27FC236}">
                <a16:creationId xmlns:a16="http://schemas.microsoft.com/office/drawing/2014/main" id="{12740D4D-2363-70E1-0E6E-1BDDA8C33C87}"/>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4452DD5-D934-4955-F39B-2109AC72692F}"/>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spTree>
    <p:extLst>
      <p:ext uri="{BB962C8B-B14F-4D97-AF65-F5344CB8AC3E}">
        <p14:creationId xmlns:p14="http://schemas.microsoft.com/office/powerpoint/2010/main" val="173945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BD50F-9FF9-8C12-9B5D-46F9CF89371A}"/>
              </a:ext>
            </a:extLst>
          </p:cNvPr>
          <p:cNvSpPr>
            <a:spLocks noGrp="1"/>
          </p:cNvSpPr>
          <p:nvPr>
            <p:ph type="title"/>
          </p:nvPr>
        </p:nvSpPr>
        <p:spPr>
          <a:xfrm>
            <a:off x="838200" y="2433768"/>
            <a:ext cx="10515600" cy="1325563"/>
          </a:xfrm>
        </p:spPr>
        <p:txBody>
          <a:bodyPr/>
          <a:lstStyle/>
          <a:p>
            <a:pPr algn="ctr"/>
            <a:r>
              <a:rPr lang="en-IN" dirty="0"/>
              <a:t>THANKYOU</a:t>
            </a:r>
          </a:p>
        </p:txBody>
      </p:sp>
    </p:spTree>
    <p:extLst>
      <p:ext uri="{BB962C8B-B14F-4D97-AF65-F5344CB8AC3E}">
        <p14:creationId xmlns:p14="http://schemas.microsoft.com/office/powerpoint/2010/main" val="1595351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69B49-BB97-0606-9784-CCE904844D9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1D40DEA-A938-50A8-ECCE-C31F391B8255}"/>
              </a:ext>
            </a:extLst>
          </p:cNvPr>
          <p:cNvSpPr>
            <a:spLocks noGrp="1"/>
          </p:cNvSpPr>
          <p:nvPr>
            <p:ph type="body" sz="quarter" idx="13"/>
          </p:nvPr>
        </p:nvSpPr>
        <p:spPr>
          <a:xfrm>
            <a:off x="420887" y="1234637"/>
            <a:ext cx="10624338" cy="4142989"/>
          </a:xfrm>
        </p:spPr>
        <p:txBody>
          <a:bodyPr/>
          <a:lstStyle/>
          <a:p>
            <a:r>
              <a:rPr lang="en-US" sz="2600" b="0" dirty="0">
                <a:solidFill>
                  <a:schemeClr val="tx1"/>
                </a:solidFill>
              </a:rPr>
              <a:t>Collect and preprocess customer churn dataset (Telco).</a:t>
            </a:r>
          </a:p>
          <a:p>
            <a:r>
              <a:rPr lang="en-US" sz="2600" b="0" dirty="0">
                <a:solidFill>
                  <a:schemeClr val="tx1"/>
                </a:solidFill>
              </a:rPr>
              <a:t>Perform </a:t>
            </a:r>
            <a:r>
              <a:rPr lang="en-US" sz="2600" dirty="0">
                <a:solidFill>
                  <a:schemeClr val="tx1"/>
                </a:solidFill>
              </a:rPr>
              <a:t>EDA</a:t>
            </a:r>
            <a:r>
              <a:rPr lang="en-US" sz="2600" b="0" dirty="0">
                <a:solidFill>
                  <a:schemeClr val="tx1"/>
                </a:solidFill>
              </a:rPr>
              <a:t> and </a:t>
            </a:r>
            <a:r>
              <a:rPr lang="en-US" sz="2600" dirty="0">
                <a:solidFill>
                  <a:schemeClr val="tx1"/>
                </a:solidFill>
              </a:rPr>
              <a:t>Feature Engineering </a:t>
            </a:r>
            <a:r>
              <a:rPr lang="en-US" sz="2600" b="0" dirty="0">
                <a:solidFill>
                  <a:schemeClr val="tx1"/>
                </a:solidFill>
              </a:rPr>
              <a:t>to identify churn patterns.</a:t>
            </a:r>
          </a:p>
          <a:p>
            <a:r>
              <a:rPr lang="en-US" sz="2600" b="0" dirty="0">
                <a:solidFill>
                  <a:schemeClr val="tx1"/>
                </a:solidFill>
              </a:rPr>
              <a:t>Train </a:t>
            </a:r>
            <a:r>
              <a:rPr lang="en-US" sz="2600" dirty="0">
                <a:solidFill>
                  <a:schemeClr val="tx1"/>
                </a:solidFill>
              </a:rPr>
              <a:t>ML classification models </a:t>
            </a:r>
            <a:r>
              <a:rPr lang="en-US" sz="2600" b="0" dirty="0">
                <a:solidFill>
                  <a:schemeClr val="tx1"/>
                </a:solidFill>
              </a:rPr>
              <a:t>(Logistic Regression, Random Forest, </a:t>
            </a:r>
            <a:r>
              <a:rPr lang="en-US" sz="2600" b="0" dirty="0" err="1">
                <a:solidFill>
                  <a:schemeClr val="tx1"/>
                </a:solidFill>
              </a:rPr>
              <a:t>XGBoost</a:t>
            </a:r>
            <a:r>
              <a:rPr lang="en-US" sz="2600" b="0" dirty="0">
                <a:solidFill>
                  <a:schemeClr val="tx1"/>
                </a:solidFill>
              </a:rPr>
              <a:t>) for churn </a:t>
            </a:r>
            <a:r>
              <a:rPr lang="en-US" sz="2600" dirty="0">
                <a:solidFill>
                  <a:schemeClr val="tx1"/>
                </a:solidFill>
              </a:rPr>
              <a:t>Yes/No prediction.</a:t>
            </a:r>
          </a:p>
          <a:p>
            <a:r>
              <a:rPr lang="en-US" sz="2600" b="0" dirty="0">
                <a:solidFill>
                  <a:schemeClr val="tx1"/>
                </a:solidFill>
              </a:rPr>
              <a:t>Implement </a:t>
            </a:r>
            <a:r>
              <a:rPr lang="en-US" sz="2600" dirty="0">
                <a:solidFill>
                  <a:schemeClr val="tx1"/>
                </a:solidFill>
              </a:rPr>
              <a:t>survival models </a:t>
            </a:r>
            <a:r>
              <a:rPr lang="en-US" sz="2600" b="0" dirty="0">
                <a:solidFill>
                  <a:schemeClr val="tx1"/>
                </a:solidFill>
              </a:rPr>
              <a:t>(Kaplan-Meier, Cox PH, </a:t>
            </a:r>
            <a:r>
              <a:rPr lang="en-US" sz="2600" b="0" dirty="0" err="1">
                <a:solidFill>
                  <a:schemeClr val="tx1"/>
                </a:solidFill>
              </a:rPr>
              <a:t>DeepSurv</a:t>
            </a:r>
            <a:r>
              <a:rPr lang="en-US" sz="2600" b="0" dirty="0">
                <a:solidFill>
                  <a:schemeClr val="tx1"/>
                </a:solidFill>
              </a:rPr>
              <a:t>) for time-to-churn prediction.</a:t>
            </a:r>
          </a:p>
          <a:p>
            <a:r>
              <a:rPr lang="en-US" sz="2600" b="0" dirty="0">
                <a:solidFill>
                  <a:schemeClr val="tx1"/>
                </a:solidFill>
              </a:rPr>
              <a:t>Generate personalized churn explanations (Top-5 reasons per customer using SHAP).</a:t>
            </a:r>
          </a:p>
          <a:p>
            <a:r>
              <a:rPr lang="en-US" sz="2600" b="0" dirty="0">
                <a:solidFill>
                  <a:schemeClr val="tx1"/>
                </a:solidFill>
              </a:rPr>
              <a:t>Perform </a:t>
            </a:r>
            <a:r>
              <a:rPr lang="en-US" sz="2600" dirty="0">
                <a:solidFill>
                  <a:schemeClr val="tx1"/>
                </a:solidFill>
              </a:rPr>
              <a:t>customer segmentation </a:t>
            </a:r>
            <a:r>
              <a:rPr lang="en-US" sz="2600" b="0" dirty="0">
                <a:solidFill>
                  <a:schemeClr val="tx1"/>
                </a:solidFill>
              </a:rPr>
              <a:t>with </a:t>
            </a:r>
            <a:r>
              <a:rPr lang="en-US" sz="2600" dirty="0">
                <a:solidFill>
                  <a:schemeClr val="tx1"/>
                </a:solidFill>
              </a:rPr>
              <a:t>clustering </a:t>
            </a:r>
            <a:r>
              <a:rPr lang="en-US" sz="2600" b="0" dirty="0">
                <a:solidFill>
                  <a:schemeClr val="tx1"/>
                </a:solidFill>
              </a:rPr>
              <a:t>based on survival curves.</a:t>
            </a:r>
          </a:p>
          <a:p>
            <a:r>
              <a:rPr lang="en-US" sz="2600" b="0" dirty="0">
                <a:solidFill>
                  <a:schemeClr val="tx1"/>
                </a:solidFill>
              </a:rPr>
              <a:t>Design </a:t>
            </a:r>
            <a:r>
              <a:rPr lang="en-US" sz="2600" dirty="0">
                <a:solidFill>
                  <a:schemeClr val="tx1"/>
                </a:solidFill>
              </a:rPr>
              <a:t>retention strategies </a:t>
            </a:r>
            <a:r>
              <a:rPr lang="en-US" sz="2600" b="0" dirty="0">
                <a:solidFill>
                  <a:schemeClr val="tx1"/>
                </a:solidFill>
              </a:rPr>
              <a:t>aligned with </a:t>
            </a:r>
            <a:r>
              <a:rPr lang="en-US" sz="2600" dirty="0">
                <a:solidFill>
                  <a:schemeClr val="tx1"/>
                </a:solidFill>
              </a:rPr>
              <a:t>churn reasons.</a:t>
            </a:r>
          </a:p>
          <a:p>
            <a:r>
              <a:rPr lang="en-US" sz="2600" dirty="0">
                <a:solidFill>
                  <a:schemeClr val="tx1"/>
                </a:solidFill>
              </a:rPr>
              <a:t>Deploy </a:t>
            </a:r>
            <a:r>
              <a:rPr lang="en-US" sz="2600" b="0" dirty="0">
                <a:solidFill>
                  <a:schemeClr val="tx1"/>
                </a:solidFill>
              </a:rPr>
              <a:t>system with </a:t>
            </a:r>
            <a:r>
              <a:rPr lang="en-US" sz="2600" b="0" dirty="0" err="1">
                <a:solidFill>
                  <a:schemeClr val="tx1"/>
                </a:solidFill>
              </a:rPr>
              <a:t>MLOps</a:t>
            </a:r>
            <a:r>
              <a:rPr lang="en-US" sz="2600" b="0" dirty="0">
                <a:solidFill>
                  <a:schemeClr val="tx1"/>
                </a:solidFill>
              </a:rPr>
              <a:t> (DVC, </a:t>
            </a:r>
            <a:r>
              <a:rPr lang="en-US" sz="2600" b="0" dirty="0" err="1">
                <a:solidFill>
                  <a:schemeClr val="tx1"/>
                </a:solidFill>
              </a:rPr>
              <a:t>MLflow</a:t>
            </a:r>
            <a:r>
              <a:rPr lang="en-US" sz="2600" b="0" dirty="0">
                <a:solidFill>
                  <a:schemeClr val="tx1"/>
                </a:solidFill>
              </a:rPr>
              <a:t>, Docker, CI/CD, Monitoring).</a:t>
            </a:r>
            <a:endParaRPr lang="en-IN" sz="2600" dirty="0">
              <a:solidFill>
                <a:schemeClr val="tx1"/>
              </a:solidFill>
            </a:endParaRPr>
          </a:p>
        </p:txBody>
      </p:sp>
      <p:sp>
        <p:nvSpPr>
          <p:cNvPr id="3" name="TextBox 2">
            <a:extLst>
              <a:ext uri="{FF2B5EF4-FFF2-40B4-BE49-F238E27FC236}">
                <a16:creationId xmlns:a16="http://schemas.microsoft.com/office/drawing/2014/main" id="{9E861EBD-985B-FBFF-2443-F242EF9219E5}"/>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rPr>
              <a:t>Scope of Work</a:t>
            </a:r>
          </a:p>
        </p:txBody>
      </p:sp>
      <p:cxnSp>
        <p:nvCxnSpPr>
          <p:cNvPr id="5" name="Straight Connector 4">
            <a:extLst>
              <a:ext uri="{FF2B5EF4-FFF2-40B4-BE49-F238E27FC236}">
                <a16:creationId xmlns:a16="http://schemas.microsoft.com/office/drawing/2014/main" id="{181243AB-5BFF-905C-066A-BDC2809F28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12BEBA1-E1E2-F1DB-63D9-43E5EE8C0407}"/>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spTree>
    <p:extLst>
      <p:ext uri="{BB962C8B-B14F-4D97-AF65-F5344CB8AC3E}">
        <p14:creationId xmlns:p14="http://schemas.microsoft.com/office/powerpoint/2010/main" val="82044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88870-2307-50B5-3F46-23C180CFC5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471E28A-BEDA-919E-B3A9-F29004059064}"/>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rPr>
              <a:t>Architecture Diagram</a:t>
            </a:r>
          </a:p>
        </p:txBody>
      </p:sp>
      <p:cxnSp>
        <p:nvCxnSpPr>
          <p:cNvPr id="5" name="Straight Connector 4">
            <a:extLst>
              <a:ext uri="{FF2B5EF4-FFF2-40B4-BE49-F238E27FC236}">
                <a16:creationId xmlns:a16="http://schemas.microsoft.com/office/drawing/2014/main" id="{06BF64BC-F9E5-FDFC-050B-3E24642FCD74}"/>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9AC01C4-0182-2713-D189-A3FF4C5F8F39}"/>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pic>
        <p:nvPicPr>
          <p:cNvPr id="8" name="Picture 7" descr="A diagram of a process&#10;&#10;AI-generated content may be incorrect.">
            <a:extLst>
              <a:ext uri="{FF2B5EF4-FFF2-40B4-BE49-F238E27FC236}">
                <a16:creationId xmlns:a16="http://schemas.microsoft.com/office/drawing/2014/main" id="{B2DF9716-8514-2B92-EE5C-7ED253CC5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781" y="1431229"/>
            <a:ext cx="3262830" cy="4894246"/>
          </a:xfrm>
          <a:prstGeom prst="rect">
            <a:avLst/>
          </a:prstGeom>
        </p:spPr>
      </p:pic>
      <p:pic>
        <p:nvPicPr>
          <p:cNvPr id="10" name="Picture 9" descr="A diagram of a diagram of a data processing process">
            <a:extLst>
              <a:ext uri="{FF2B5EF4-FFF2-40B4-BE49-F238E27FC236}">
                <a16:creationId xmlns:a16="http://schemas.microsoft.com/office/drawing/2014/main" id="{EAA29C8D-3C03-3923-0A4F-816E6839A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66" y="1594385"/>
            <a:ext cx="6465213" cy="4310142"/>
          </a:xfrm>
          <a:prstGeom prst="rect">
            <a:avLst/>
          </a:prstGeom>
        </p:spPr>
      </p:pic>
    </p:spTree>
    <p:extLst>
      <p:ext uri="{BB962C8B-B14F-4D97-AF65-F5344CB8AC3E}">
        <p14:creationId xmlns:p14="http://schemas.microsoft.com/office/powerpoint/2010/main" val="227426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graph showing a graph">
            <a:extLst>
              <a:ext uri="{FF2B5EF4-FFF2-40B4-BE49-F238E27FC236}">
                <a16:creationId xmlns:a16="http://schemas.microsoft.com/office/drawing/2014/main" id="{BDBA5BF2-076B-9630-32DA-65C57797A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750" y="361637"/>
            <a:ext cx="9247057" cy="6164705"/>
          </a:xfrm>
          <a:prstGeom prst="rect">
            <a:avLst/>
          </a:prstGeom>
        </p:spPr>
      </p:pic>
    </p:spTree>
    <p:extLst>
      <p:ext uri="{BB962C8B-B14F-4D97-AF65-F5344CB8AC3E}">
        <p14:creationId xmlns:p14="http://schemas.microsoft.com/office/powerpoint/2010/main" val="667579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A642F78-5FA0-2B95-6FD0-F4D056370012}"/>
              </a:ext>
            </a:extLst>
          </p:cNvPr>
          <p:cNvSpPr>
            <a:spLocks noGrp="1"/>
          </p:cNvSpPr>
          <p:nvPr>
            <p:ph type="title"/>
          </p:nvPr>
        </p:nvSpPr>
        <p:spPr>
          <a:xfrm>
            <a:off x="296225" y="469015"/>
            <a:ext cx="10515600" cy="1325563"/>
          </a:xfrm>
        </p:spPr>
        <p:txBody>
          <a:bodyPr/>
          <a:lstStyle/>
          <a:p>
            <a:r>
              <a:rPr lang="en-US" sz="3600" dirty="0">
                <a:solidFill>
                  <a:schemeClr val="accent1">
                    <a:lumMod val="75000"/>
                  </a:schemeClr>
                </a:solidFill>
                <a:latin typeface="Frutiger 45 bold"/>
              </a:rPr>
              <a:t>Project Timeline And Tasks</a:t>
            </a:r>
          </a:p>
        </p:txBody>
      </p:sp>
      <p:graphicFrame>
        <p:nvGraphicFramePr>
          <p:cNvPr id="4" name="TextBox 1">
            <a:extLst>
              <a:ext uri="{FF2B5EF4-FFF2-40B4-BE49-F238E27FC236}">
                <a16:creationId xmlns:a16="http://schemas.microsoft.com/office/drawing/2014/main" id="{CAA746BB-0521-9E60-5D67-763AD1F827C8}"/>
              </a:ext>
            </a:extLst>
          </p:cNvPr>
          <p:cNvGraphicFramePr/>
          <p:nvPr>
            <p:extLst>
              <p:ext uri="{D42A27DB-BD31-4B8C-83A1-F6EECF244321}">
                <p14:modId xmlns:p14="http://schemas.microsoft.com/office/powerpoint/2010/main" val="556845206"/>
              </p:ext>
            </p:extLst>
          </p:nvPr>
        </p:nvGraphicFramePr>
        <p:xfrm>
          <a:off x="413895" y="1371639"/>
          <a:ext cx="11004446" cy="4795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 name="Straight Connector 2">
            <a:extLst>
              <a:ext uri="{FF2B5EF4-FFF2-40B4-BE49-F238E27FC236}">
                <a16:creationId xmlns:a16="http://schemas.microsoft.com/office/drawing/2014/main" id="{9E044C90-CE9C-E39A-9FC4-8DE406CABC85}"/>
              </a:ext>
            </a:extLst>
          </p:cNvPr>
          <p:cNvCxnSpPr>
            <a:cxnSpLocks/>
          </p:cNvCxnSpPr>
          <p:nvPr/>
        </p:nvCxnSpPr>
        <p:spPr>
          <a:xfrm>
            <a:off x="296225" y="1071835"/>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3683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6AA76-95C9-F67D-CC4C-6225E076A8E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D9D62E9-E767-BE52-C384-AE29ED415917}"/>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5B9BD5">
                    <a:lumMod val="50000"/>
                  </a:srgbClr>
                </a:solidFill>
                <a:latin typeface="Calibri" panose="020F0502020204030204"/>
              </a:rPr>
              <a:t>Dataset</a:t>
            </a:r>
            <a:endParaRPr kumimoji="0" lang="en-US" sz="3600" b="1"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7F2B075C-44B7-39F4-BFB9-8663F84CC5D9}"/>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B75726B-1D2C-088C-250F-E795839D7FFB}"/>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pic>
        <p:nvPicPr>
          <p:cNvPr id="6" name="Google Shape;581;p26">
            <a:extLst>
              <a:ext uri="{FF2B5EF4-FFF2-40B4-BE49-F238E27FC236}">
                <a16:creationId xmlns:a16="http://schemas.microsoft.com/office/drawing/2014/main" id="{BF25BA0F-825A-3DA7-BF89-0C21DC6DBAC3}"/>
              </a:ext>
            </a:extLst>
          </p:cNvPr>
          <p:cNvPicPr preferRelativeResize="0"/>
          <p:nvPr/>
        </p:nvPicPr>
        <p:blipFill>
          <a:blip r:embed="rId3">
            <a:alphaModFix/>
          </a:blip>
          <a:stretch>
            <a:fillRect/>
          </a:stretch>
        </p:blipFill>
        <p:spPr>
          <a:xfrm>
            <a:off x="0" y="1513223"/>
            <a:ext cx="6059881" cy="4842211"/>
          </a:xfrm>
          <a:prstGeom prst="rect">
            <a:avLst/>
          </a:prstGeom>
          <a:noFill/>
          <a:ln>
            <a:noFill/>
          </a:ln>
        </p:spPr>
      </p:pic>
      <p:pic>
        <p:nvPicPr>
          <p:cNvPr id="7" name="Google Shape;580;p26">
            <a:extLst>
              <a:ext uri="{FF2B5EF4-FFF2-40B4-BE49-F238E27FC236}">
                <a16:creationId xmlns:a16="http://schemas.microsoft.com/office/drawing/2014/main" id="{8B4F24BF-7F39-BDB3-FFFB-87D9C9E4AB34}"/>
              </a:ext>
            </a:extLst>
          </p:cNvPr>
          <p:cNvPicPr preferRelativeResize="0"/>
          <p:nvPr/>
        </p:nvPicPr>
        <p:blipFill>
          <a:blip r:embed="rId4">
            <a:alphaModFix/>
          </a:blip>
          <a:stretch>
            <a:fillRect/>
          </a:stretch>
        </p:blipFill>
        <p:spPr>
          <a:xfrm>
            <a:off x="6059881" y="1513224"/>
            <a:ext cx="6064095" cy="4938375"/>
          </a:xfrm>
          <a:prstGeom prst="rect">
            <a:avLst/>
          </a:prstGeom>
          <a:noFill/>
          <a:ln>
            <a:noFill/>
          </a:ln>
        </p:spPr>
      </p:pic>
    </p:spTree>
    <p:extLst>
      <p:ext uri="{BB962C8B-B14F-4D97-AF65-F5344CB8AC3E}">
        <p14:creationId xmlns:p14="http://schemas.microsoft.com/office/powerpoint/2010/main" val="162137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3825F-FE48-5F41-7C34-5CBFFC57D92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B5ABC0A-46A8-AB9D-DDFE-67AFB88BAE33}"/>
              </a:ext>
            </a:extLst>
          </p:cNvPr>
          <p:cNvSpPr txBox="1"/>
          <p:nvPr/>
        </p:nvSpPr>
        <p:spPr>
          <a:xfrm>
            <a:off x="6093893" y="57036"/>
            <a:ext cx="6098107" cy="646331"/>
          </a:xfrm>
          <a:prstGeom prst="rect">
            <a:avLst/>
          </a:prstGeom>
          <a:noFill/>
        </p:spPr>
        <p:txBody>
          <a:bodyPr wrap="square" rtlCol="0">
            <a:spAutoFit/>
          </a:bodyPr>
          <a:lstStyle/>
          <a:p>
            <a:pPr algn="r"/>
            <a:r>
              <a:rPr lang="en-US" sz="1800" b="1" i="1" dirty="0">
                <a:solidFill>
                  <a:srgbClr val="FFFFFF"/>
                </a:solidFill>
              </a:rPr>
              <a:t>Project Title -  Calibri body 18</a:t>
            </a:r>
          </a:p>
          <a:p>
            <a:pPr algn="r"/>
            <a:endParaRPr lang="en-US" dirty="0"/>
          </a:p>
        </p:txBody>
      </p:sp>
      <p:pic>
        <p:nvPicPr>
          <p:cNvPr id="8" name="Picture 7" descr="A screenshot of a computer">
            <a:extLst>
              <a:ext uri="{FF2B5EF4-FFF2-40B4-BE49-F238E27FC236}">
                <a16:creationId xmlns:a16="http://schemas.microsoft.com/office/drawing/2014/main" id="{5A5FBC4E-F733-1FE4-86E3-266581B2F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0201"/>
            <a:ext cx="12192000" cy="4133850"/>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0A104915-9811-43E7-2577-B398FC462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58" y="4514051"/>
            <a:ext cx="3781952" cy="1264971"/>
          </a:xfrm>
          <a:prstGeom prst="rect">
            <a:avLst/>
          </a:prstGeom>
        </p:spPr>
      </p:pic>
    </p:spTree>
    <p:extLst>
      <p:ext uri="{BB962C8B-B14F-4D97-AF65-F5344CB8AC3E}">
        <p14:creationId xmlns:p14="http://schemas.microsoft.com/office/powerpoint/2010/main" val="296351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5323</TotalTime>
  <Words>1457</Words>
  <Application>Microsoft Office PowerPoint</Application>
  <PresentationFormat>Widescreen</PresentationFormat>
  <Paragraphs>177</Paragraphs>
  <Slides>30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Aptos</vt:lpstr>
      <vt:lpstr>Arial</vt:lpstr>
      <vt:lpstr>Calibri</vt:lpstr>
      <vt:lpstr>Calibri (Body)</vt:lpstr>
      <vt:lpstr>Calibri Light</vt:lpstr>
      <vt:lpstr>Frutiger 45 bold</vt:lpstr>
      <vt:lpstr>Frutiger LT Pro 45 Light</vt:lpstr>
      <vt:lpstr>1_Office Theme</vt:lpstr>
      <vt:lpstr>PowerPoint Presentation</vt:lpstr>
      <vt:lpstr>PowerPoint Presentation</vt:lpstr>
      <vt:lpstr>PowerPoint Presentation</vt:lpstr>
      <vt:lpstr>PowerPoint Presentation</vt:lpstr>
      <vt:lpstr>PowerPoint Presentation</vt:lpstr>
      <vt:lpstr>PowerPoint Presentation</vt:lpstr>
      <vt:lpstr>Project Timeline And Tasks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 PRASATH</dc:creator>
  <cp:lastModifiedBy>Bhavyam Ramani</cp:lastModifiedBy>
  <cp:revision>27</cp:revision>
  <dcterms:created xsi:type="dcterms:W3CDTF">2024-05-13T10:33:11Z</dcterms:created>
  <dcterms:modified xsi:type="dcterms:W3CDTF">2025-10-09T06:04:11Z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c52bb50-aef2-4dc8-bb7f-e0da22648362_Enabled">
    <vt:lpwstr>true</vt:lpwstr>
  </property>
  <property fmtid="{D5CDD505-2E9C-101B-9397-08002B2CF9AE}" pid="3" name="MSIP_Label_ac52bb50-aef2-4dc8-bb7f-e0da22648362_SetDate">
    <vt:lpwstr>2025-08-25T08:11:33Z</vt:lpwstr>
  </property>
  <property fmtid="{D5CDD505-2E9C-101B-9397-08002B2CF9AE}" pid="4" name="MSIP_Label_ac52bb50-aef2-4dc8-bb7f-e0da22648362_Method">
    <vt:lpwstr>Standard</vt:lpwstr>
  </property>
  <property fmtid="{D5CDD505-2E9C-101B-9397-08002B2CF9AE}" pid="5" name="MSIP_Label_ac52bb50-aef2-4dc8-bb7f-e0da22648362_Name">
    <vt:lpwstr>ac52bb50-aef2-4dc8-bb7f-e0da22648362</vt:lpwstr>
  </property>
  <property fmtid="{D5CDD505-2E9C-101B-9397-08002B2CF9AE}" pid="6" name="MSIP_Label_ac52bb50-aef2-4dc8-bb7f-e0da22648362_SiteId">
    <vt:lpwstr>264b9899-fe1b-430b-9509-2154878d5774</vt:lpwstr>
  </property>
  <property fmtid="{D5CDD505-2E9C-101B-9397-08002B2CF9AE}" pid="7" name="MSIP_Label_ac52bb50-aef2-4dc8-bb7f-e0da22648362_ActionId">
    <vt:lpwstr>5a5317b9-6049-4f38-9ea6-5786aca62bc4</vt:lpwstr>
  </property>
  <property fmtid="{D5CDD505-2E9C-101B-9397-08002B2CF9AE}" pid="8" name="MSIP_Label_ac52bb50-aef2-4dc8-bb7f-e0da22648362_ContentBits">
    <vt:lpwstr>2</vt:lpwstr>
  </property>
  <property fmtid="{D5CDD505-2E9C-101B-9397-08002B2CF9AE}" pid="9" name="MSIP_Label_ac52bb50-aef2-4dc8-bb7f-e0da22648362_Tag">
    <vt:lpwstr>10, 3, 0, 1</vt:lpwstr>
  </property>
  <property fmtid="{D5CDD505-2E9C-101B-9397-08002B2CF9AE}" pid="10" name="ClassificationContentMarkingFooterLocations">
    <vt:lpwstr>1_Office Theme:8</vt:lpwstr>
  </property>
  <property fmtid="{D5CDD505-2E9C-101B-9397-08002B2CF9AE}" pid="11" name="ClassificationContentMarkingFooterText">
    <vt:lpwstr>Sensitivity: LNT Construction Internal Use</vt:lpwstr>
  </property>
</Properties>
</file>